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225D"/>
    <a:srgbClr val="E500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39"/>
    <p:restoredTop sz="88432"/>
  </p:normalViewPr>
  <p:slideViewPr>
    <p:cSldViewPr snapToGrid="0" snapToObjects="1">
      <p:cViewPr varScale="1">
        <p:scale>
          <a:sx n="84" d="100"/>
          <a:sy n="84" d="100"/>
        </p:scale>
        <p:origin x="-248"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7235D-1F38-6645-BB1B-5DF6323035CA}" type="datetimeFigureOut">
              <a:rPr lang="en-US" smtClean="0"/>
              <a:t>5/27/19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E977F3-0CC4-D447-8826-269A929F4237}" type="slidenum">
              <a:rPr lang="en-US" smtClean="0"/>
              <a:t>‹#›</a:t>
            </a:fld>
            <a:endParaRPr lang="en-US"/>
          </a:p>
        </p:txBody>
      </p:sp>
    </p:spTree>
    <p:extLst>
      <p:ext uri="{BB962C8B-B14F-4D97-AF65-F5344CB8AC3E}">
        <p14:creationId xmlns:p14="http://schemas.microsoft.com/office/powerpoint/2010/main" val="3912453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5400" dirty="0" smtClean="0">
                <a:latin typeface="Lucida Handwriting" panose="03010101010101010101" pitchFamily="66" charset="77"/>
              </a:rPr>
              <a:t>DU TRAUMATISME </a:t>
            </a:r>
            <a:r>
              <a:rPr lang="en-US" sz="5400" dirty="0" err="1" smtClean="0">
                <a:latin typeface="Lucida Handwriting" panose="03010101010101010101" pitchFamily="66" charset="77"/>
              </a:rPr>
              <a:t>À</a:t>
            </a:r>
            <a:r>
              <a:rPr lang="en-US" sz="5400" dirty="0" smtClean="0">
                <a:latin typeface="Lucida Handwriting" panose="03010101010101010101" pitchFamily="66" charset="77"/>
              </a:rPr>
              <a:t> LA RÉSILIENCE</a:t>
            </a:r>
          </a:p>
          <a:p>
            <a:r>
              <a:rPr lang="en-US" sz="1200" dirty="0" smtClean="0">
                <a:latin typeface="Avenir Next" panose="020B0503020202020204" pitchFamily="34" charset="0"/>
                <a:cs typeface="Calibri" panose="020F0502020204030204" pitchFamily="34" charset="0"/>
              </a:rPr>
              <a:t>DR</a:t>
            </a:r>
            <a:r>
              <a:rPr lang="en-US" sz="1200" dirty="0">
                <a:latin typeface="Avenir Next" panose="020B0503020202020204" pitchFamily="34" charset="0"/>
                <a:cs typeface="Calibri" panose="020F0502020204030204" pitchFamily="34" charset="0"/>
              </a:rPr>
              <a:t>. JULIAN MELGOSA</a:t>
            </a:r>
            <a:br>
              <a:rPr lang="en-US" sz="1200" dirty="0">
                <a:latin typeface="Avenir Next" panose="020B0503020202020204" pitchFamily="34" charset="0"/>
                <a:cs typeface="Calibri" panose="020F0502020204030204" pitchFamily="34" charset="0"/>
              </a:rPr>
            </a:br>
            <a:r>
              <a:rPr lang="en-US" sz="1200" dirty="0" smtClean="0">
                <a:latin typeface="Avenir Next" panose="020B0503020202020204" pitchFamily="34" charset="0"/>
                <a:cs typeface="Calibri" panose="020F0502020204030204" pitchFamily="34" charset="0"/>
              </a:rPr>
              <a:t>DIRECTEUR ASSOCIÉ </a:t>
            </a:r>
            <a:r>
              <a:rPr lang="en-US" sz="1200" dirty="0" err="1" smtClean="0">
                <a:latin typeface="Avenir Next" panose="020B0503020202020204" pitchFamily="34" charset="0"/>
                <a:cs typeface="Calibri" panose="020F0502020204030204" pitchFamily="34" charset="0"/>
              </a:rPr>
              <a:t>À</a:t>
            </a:r>
            <a:r>
              <a:rPr lang="en-US" sz="1200" dirty="0" smtClean="0">
                <a:latin typeface="Avenir Next" panose="020B0503020202020204" pitchFamily="34" charset="0"/>
                <a:cs typeface="Calibri" panose="020F0502020204030204" pitchFamily="34" charset="0"/>
              </a:rPr>
              <a:t> LA CONFÉRENCE GÉNÉRALE</a:t>
            </a:r>
          </a:p>
          <a:p>
            <a:endParaRPr lang="en-US" sz="1200" dirty="0" smtClean="0">
              <a:latin typeface="Avenir Next" panose="020B050302020202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i="1" kern="1200" dirty="0" smtClean="0">
                <a:solidFill>
                  <a:schemeClr val="tx1"/>
                </a:solidFill>
                <a:effectLst/>
                <a:latin typeface="+mn-lt"/>
                <a:ea typeface="+mn-ea"/>
                <a:cs typeface="+mn-cs"/>
              </a:rPr>
              <a:t>(Remarque à l’attention de l'animateur : vous souhaiterez peut-être prévoir plus de temps pour une discussion de groupe ou une séance de questions-réponses au cours de cet atelier. Vous pourrez décider de ce temps prendre en fonction de l'audience et du temps alloué pour cette brève présentation.)</a:t>
            </a:r>
            <a:endParaRPr lang="en-US" sz="1200" kern="1200" dirty="0" smtClean="0">
              <a:solidFill>
                <a:schemeClr val="tx1"/>
              </a:solidFill>
              <a:effectLst/>
              <a:latin typeface="+mn-lt"/>
              <a:ea typeface="+mn-ea"/>
              <a:cs typeface="+mn-cs"/>
            </a:endParaRPr>
          </a:p>
          <a:p>
            <a:endParaRPr lang="en-US" sz="1200" dirty="0" smtClean="0">
              <a:latin typeface="Avenir Next" panose="020B0503020202020204" pitchFamily="34" charset="0"/>
              <a:cs typeface="Calibri" panose="020F0502020204030204" pitchFamily="34" charset="0"/>
            </a:endParaRPr>
          </a:p>
          <a:p>
            <a:endParaRPr lang="en-US" sz="3200" dirty="0">
              <a:solidFill>
                <a:schemeClr val="tx1"/>
              </a:solidFill>
              <a:latin typeface="Avenir Next" panose="020B050302020202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1</a:t>
            </a:fld>
            <a:endParaRPr lang="en-US"/>
          </a:p>
        </p:txBody>
      </p:sp>
    </p:spTree>
    <p:extLst>
      <p:ext uri="{BB962C8B-B14F-4D97-AF65-F5344CB8AC3E}">
        <p14:creationId xmlns:p14="http://schemas.microsoft.com/office/powerpoint/2010/main" val="4177937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 Aider les victimes à développer une confiance de base. Après leurs terribles expériences, la plupart ne feront confiance à personne. Un chrétien attentionné peut, petit à petit, faire preuve de compassion et offrir une aide concrète. Cela facilite la confiance.</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Fournir autant que possible : des possibilités d'éducation, la présence de membres de la famille, un travail dans un environnement sûr et attentionné, des activités sportives/physiques et un accès à des soins médicaux et de santé mentale. Les données montrent que tout cela contribue à la guérison.</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10</a:t>
            </a:fld>
            <a:endParaRPr lang="en-US"/>
          </a:p>
        </p:txBody>
      </p:sp>
    </p:spTree>
    <p:extLst>
      <p:ext uri="{BB962C8B-B14F-4D97-AF65-F5344CB8AC3E}">
        <p14:creationId xmlns:p14="http://schemas.microsoft.com/office/powerpoint/2010/main" val="2780524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 Faciliter les expériences religieuses. L’étude de Mollica</a:t>
            </a:r>
            <a:r>
              <a:rPr lang="fr-FR" sz="1200" kern="1200" baseline="30000" dirty="0" smtClean="0">
                <a:solidFill>
                  <a:schemeClr val="tx1"/>
                </a:solidFill>
                <a:effectLst/>
                <a:latin typeface="+mn-lt"/>
                <a:ea typeface="+mn-ea"/>
                <a:cs typeface="+mn-cs"/>
              </a:rPr>
              <a:t>1</a:t>
            </a:r>
            <a:r>
              <a:rPr lang="fr-FR" sz="1200" kern="1200" dirty="0" smtClean="0">
                <a:solidFill>
                  <a:schemeClr val="tx1"/>
                </a:solidFill>
                <a:effectLst/>
                <a:latin typeface="+mn-lt"/>
                <a:ea typeface="+mn-ea"/>
                <a:cs typeface="+mn-cs"/>
              </a:rPr>
              <a:t> sur les réfugiés a montré que les personnes impliquées dans des activités religieuses étaient trois fois moins susceptibles de présenter un trouble de stress post-traumatique que leurs homologues non religieux. Ceci ouvre une opportunité pour les membres actifs de l'église de se lier d'amitié, de prier et de partager les promesses de Dieu comme le montre la Bible.</a:t>
            </a:r>
          </a:p>
          <a:p>
            <a:endParaRPr lang="fr-FR"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baseline="30000" dirty="0" smtClean="0">
                <a:solidFill>
                  <a:schemeClr val="tx1"/>
                </a:solidFill>
                <a:effectLst/>
                <a:latin typeface="+mn-lt"/>
                <a:ea typeface="+mn-ea"/>
                <a:cs typeface="+mn-cs"/>
              </a:rPr>
              <a:t>1 </a:t>
            </a:r>
            <a:r>
              <a:rPr lang="en-US" sz="1200" dirty="0" smtClean="0"/>
              <a:t>R.F. </a:t>
            </a:r>
            <a:r>
              <a:rPr lang="en-US" sz="1200" dirty="0" err="1" smtClean="0"/>
              <a:t>Mollica</a:t>
            </a:r>
            <a:r>
              <a:rPr lang="en-US" sz="1200" dirty="0" smtClean="0"/>
              <a:t>, X. Cui, K. </a:t>
            </a:r>
            <a:r>
              <a:rPr lang="en-US" sz="1200" dirty="0" err="1" smtClean="0"/>
              <a:t>McInnes</a:t>
            </a:r>
            <a:r>
              <a:rPr lang="en-US" sz="1200" dirty="0" smtClean="0"/>
              <a:t>, and M.P. </a:t>
            </a:r>
            <a:r>
              <a:rPr lang="en-US" sz="1200" dirty="0" err="1" smtClean="0"/>
              <a:t>Massagli</a:t>
            </a:r>
            <a:r>
              <a:rPr lang="en-US" sz="1200" dirty="0" smtClean="0"/>
              <a:t>, “Science-based Policy for Psychosocial Interventions in Refugee Camps: A Cambodian Example,” </a:t>
            </a:r>
            <a:r>
              <a:rPr lang="en-US" sz="1200" i="1" dirty="0" smtClean="0"/>
              <a:t>Journal of Nervous and Mental Disease, </a:t>
            </a:r>
            <a:r>
              <a:rPr lang="en-US" sz="1200" dirty="0" smtClean="0"/>
              <a:t>190, no. 3 (2002), 158-166.</a:t>
            </a:r>
          </a:p>
          <a:p>
            <a:endParaRPr lang="en-US" sz="1200" kern="1200" baseline="300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11</a:t>
            </a:fld>
            <a:endParaRPr lang="en-US"/>
          </a:p>
        </p:txBody>
      </p:sp>
    </p:spTree>
    <p:extLst>
      <p:ext uri="{BB962C8B-B14F-4D97-AF65-F5344CB8AC3E}">
        <p14:creationId xmlns:p14="http://schemas.microsoft.com/office/powerpoint/2010/main" val="3539359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 Offrir des opportunités d’exercer les arts créatifs. Parler (une voie principale pour la guérison émotionnelle) n'est pas toujours possible en raison de l'inhibition, des barrières linguistiques ou culturelles. La musique, la peinture ou le modelage de l'argile peuvent permettre aux victimes de révéler et de traiter leurs expériences traumatisantes.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12</a:t>
            </a:fld>
            <a:endParaRPr lang="en-US"/>
          </a:p>
        </p:txBody>
      </p:sp>
    </p:spTree>
    <p:extLst>
      <p:ext uri="{BB962C8B-B14F-4D97-AF65-F5344CB8AC3E}">
        <p14:creationId xmlns:p14="http://schemas.microsoft.com/office/powerpoint/2010/main" val="2729494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 Les équiper de stratégies d’auto-assistance. Un professionnel de la santé mentale (psychologue, conseiller, assistante sociale, etc.) peut y parvenir, mais lorsque celui-ci n’est pas disponible, des personnes avisées et aimantes peuvent partager des compétences pratiques et même des styles de comportement ou des chemins de pensées adaptatifs qui pourront les aider à faire face à leurs défis. Le simple fait d'aimer une personne dans ces circonstances sera toujours utile.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13</a:t>
            </a:fld>
            <a:endParaRPr lang="en-US"/>
          </a:p>
        </p:txBody>
      </p:sp>
    </p:spTree>
    <p:extLst>
      <p:ext uri="{BB962C8B-B14F-4D97-AF65-F5344CB8AC3E}">
        <p14:creationId xmlns:p14="http://schemas.microsoft.com/office/powerpoint/2010/main" val="34646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La prière fervente ainsi que la répétition de versets bibliques réconfortants sont d'excellents outils pour soulager la douleur de ceux qui souffrent de symptômes post-traumatiques. Voici quelques exemples de versets bibliques de la Nouvelle version internationale qui peuvent être lus et relus, mémorisés pour développer la foi et la confiance en Dieu et faire face aux pensées et aux sentiments anxieux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14</a:t>
            </a:fld>
            <a:endParaRPr lang="en-US"/>
          </a:p>
        </p:txBody>
      </p:sp>
    </p:spTree>
    <p:extLst>
      <p:ext uri="{BB962C8B-B14F-4D97-AF65-F5344CB8AC3E}">
        <p14:creationId xmlns:p14="http://schemas.microsoft.com/office/powerpoint/2010/main" val="3810584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Dans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leur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détresse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crièrent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à</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l’Eternel</a:t>
            </a:r>
            <a:r>
              <a:rPr lang="en-US" sz="1200" kern="1200" dirty="0" smtClean="0">
                <a:solidFill>
                  <a:schemeClr val="tx1"/>
                </a:solidFill>
                <a:effectLst/>
                <a:latin typeface="+mn-lt"/>
                <a:ea typeface="+mn-ea"/>
                <a:cs typeface="+mn-cs"/>
              </a:rPr>
              <a:t>, et </a:t>
            </a:r>
            <a:r>
              <a:rPr lang="en-US" sz="1200" kern="1200" dirty="0" err="1" smtClean="0">
                <a:solidFill>
                  <a:schemeClr val="tx1"/>
                </a:solidFill>
                <a:effectLst/>
                <a:latin typeface="+mn-lt"/>
                <a:ea typeface="+mn-ea"/>
                <a:cs typeface="+mn-cs"/>
              </a:rPr>
              <a:t>il</a:t>
            </a:r>
            <a:r>
              <a:rPr lang="en-US" sz="1200" kern="1200" dirty="0" smtClean="0">
                <a:solidFill>
                  <a:schemeClr val="tx1"/>
                </a:solidFill>
                <a:effectLst/>
                <a:latin typeface="+mn-lt"/>
                <a:ea typeface="+mn-ea"/>
                <a:cs typeface="+mn-cs"/>
              </a:rPr>
              <a:t> les </a:t>
            </a:r>
            <a:r>
              <a:rPr lang="en-US" sz="1200" kern="1200" dirty="0" err="1" smtClean="0">
                <a:solidFill>
                  <a:schemeClr val="tx1"/>
                </a:solidFill>
                <a:effectLst/>
                <a:latin typeface="+mn-lt"/>
                <a:ea typeface="+mn-ea"/>
                <a:cs typeface="+mn-cs"/>
              </a:rPr>
              <a:t>délivra</a:t>
            </a:r>
            <a:r>
              <a:rPr lang="en-US" sz="1200" kern="1200" dirty="0" smtClean="0">
                <a:solidFill>
                  <a:schemeClr val="tx1"/>
                </a:solidFill>
                <a:effectLst/>
                <a:latin typeface="+mn-lt"/>
                <a:ea typeface="+mn-ea"/>
                <a:cs typeface="+mn-cs"/>
              </a:rPr>
              <a:t> de </a:t>
            </a:r>
            <a:r>
              <a:rPr lang="en-US" sz="1200" kern="1200" dirty="0" err="1" smtClean="0">
                <a:solidFill>
                  <a:schemeClr val="tx1"/>
                </a:solidFill>
                <a:effectLst/>
                <a:latin typeface="+mn-lt"/>
                <a:ea typeface="+mn-ea"/>
                <a:cs typeface="+mn-cs"/>
              </a:rPr>
              <a:t>leurs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angoisses</a:t>
            </a:r>
            <a:r>
              <a:rPr lang="en-US" sz="1200" kern="1200" dirty="0" smtClean="0">
                <a:solidFill>
                  <a:schemeClr val="tx1"/>
                </a:solidFill>
                <a:effectLst/>
                <a:latin typeface="+mn-lt"/>
                <a:ea typeface="+mn-ea"/>
                <a:cs typeface="+mn-cs"/>
              </a:rPr>
              <a:t>.</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Il les fit </a:t>
            </a:r>
            <a:r>
              <a:rPr lang="en-US" sz="1200" kern="1200" dirty="0" err="1" smtClean="0">
                <a:solidFill>
                  <a:schemeClr val="tx1"/>
                </a:solidFill>
                <a:effectLst/>
                <a:latin typeface="+mn-lt"/>
                <a:ea typeface="+mn-ea"/>
                <a:cs typeface="+mn-cs"/>
              </a:rPr>
              <a:t>sortir</a:t>
            </a:r>
            <a:r>
              <a:rPr lang="en-US" sz="1200" kern="1200" dirty="0" smtClean="0">
                <a:solidFill>
                  <a:schemeClr val="tx1"/>
                </a:solidFill>
                <a:effectLst/>
                <a:latin typeface="+mn-lt"/>
                <a:ea typeface="+mn-ea"/>
                <a:cs typeface="+mn-cs"/>
              </a:rPr>
              <a:t> des </a:t>
            </a:r>
            <a:r>
              <a:rPr lang="en-US" sz="1200" kern="1200" dirty="0" err="1" smtClean="0">
                <a:solidFill>
                  <a:schemeClr val="tx1"/>
                </a:solidFill>
                <a:effectLst/>
                <a:latin typeface="+mn-lt"/>
                <a:ea typeface="+mn-ea"/>
                <a:cs typeface="+mn-cs"/>
              </a:rPr>
              <a:t>lieux</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sombres</a:t>
            </a:r>
            <a:r>
              <a:rPr lang="en-US" sz="1200" kern="1200" dirty="0" smtClean="0">
                <a:solidFill>
                  <a:schemeClr val="tx1"/>
                </a:solidFill>
                <a:effectLst/>
                <a:latin typeface="+mn-lt"/>
                <a:ea typeface="+mn-ea"/>
                <a:cs typeface="+mn-cs"/>
              </a:rPr>
              <a:t> et </a:t>
            </a:r>
            <a:r>
              <a:rPr lang="en-US" sz="1200" kern="1200" dirty="0" err="1" smtClean="0">
                <a:solidFill>
                  <a:schemeClr val="tx1"/>
                </a:solidFill>
                <a:effectLst/>
                <a:latin typeface="+mn-lt"/>
                <a:ea typeface="+mn-ea"/>
                <a:cs typeface="+mn-cs"/>
              </a:rPr>
              <a:t>ténébreux</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rompit</a:t>
            </a:r>
            <a:r>
              <a:rPr lang="en-US" sz="1200" kern="1200" dirty="0" smtClean="0">
                <a:solidFill>
                  <a:schemeClr val="tx1"/>
                </a:solidFill>
                <a:effectLst/>
                <a:latin typeface="+mn-lt"/>
                <a:ea typeface="+mn-ea"/>
                <a:cs typeface="+mn-cs"/>
              </a:rPr>
              <a:t> les liens qui les </a:t>
            </a:r>
            <a:r>
              <a:rPr lang="en-US" sz="1200" kern="1200" dirty="0" err="1" smtClean="0">
                <a:solidFill>
                  <a:schemeClr val="tx1"/>
                </a:solidFill>
                <a:effectLst/>
                <a:latin typeface="+mn-lt"/>
                <a:ea typeface="+mn-ea"/>
                <a:cs typeface="+mn-cs"/>
              </a:rPr>
              <a:t>retenaient</a:t>
            </a:r>
            <a:r>
              <a:rPr lang="en-US" sz="1200"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Psaumes 107</a:t>
            </a:r>
            <a:r>
              <a:rPr lang="fr-FR" sz="1200" kern="1200" dirty="0" smtClean="0">
                <a:solidFill>
                  <a:schemeClr val="tx1"/>
                </a:solidFill>
                <a:effectLst/>
                <a:latin typeface="+mn-lt"/>
                <a:ea typeface="+mn-ea"/>
                <a:cs typeface="+mn-cs"/>
              </a:rPr>
              <a:t>:13</a:t>
            </a:r>
            <a:r>
              <a:rPr lang="fr-FR" sz="1200" kern="1200" dirty="0" smtClean="0">
                <a:solidFill>
                  <a:schemeClr val="tx1"/>
                </a:solidFill>
                <a:effectLst/>
                <a:latin typeface="+mn-lt"/>
                <a:ea typeface="+mn-ea"/>
                <a:cs typeface="+mn-cs"/>
              </a:rPr>
              <a:t>, 14, BDS).</a:t>
            </a:r>
            <a:r>
              <a:rPr lang="en-US" dirty="0" smtClean="0">
                <a:effectLst/>
              </a:rPr>
              <a:t> </a:t>
            </a:r>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15</a:t>
            </a:fld>
            <a:endParaRPr lang="en-US"/>
          </a:p>
        </p:txBody>
      </p:sp>
    </p:spTree>
    <p:extLst>
      <p:ext uri="{BB962C8B-B14F-4D97-AF65-F5344CB8AC3E}">
        <p14:creationId xmlns:p14="http://schemas.microsoft.com/office/powerpoint/2010/main" val="21583397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Celui</a:t>
            </a:r>
            <a:r>
              <a:rPr lang="en-US" sz="1200" kern="1200" dirty="0" smtClean="0">
                <a:solidFill>
                  <a:schemeClr val="tx1"/>
                </a:solidFill>
                <a:effectLst/>
                <a:latin typeface="+mn-lt"/>
                <a:ea typeface="+mn-ea"/>
                <a:cs typeface="+mn-cs"/>
              </a:rPr>
              <a:t> qui </a:t>
            </a:r>
            <a:r>
              <a:rPr lang="en-US" sz="1200" kern="1200" dirty="0" err="1" smtClean="0">
                <a:solidFill>
                  <a:schemeClr val="tx1"/>
                </a:solidFill>
                <a:effectLst/>
                <a:latin typeface="+mn-lt"/>
                <a:ea typeface="+mn-ea"/>
                <a:cs typeface="+mn-cs"/>
              </a:rPr>
              <a:t>demeure</a:t>
            </a:r>
            <a:r>
              <a:rPr lang="en-US" sz="1200" kern="1200" dirty="0" smtClean="0">
                <a:solidFill>
                  <a:schemeClr val="tx1"/>
                </a:solidFill>
                <a:effectLst/>
                <a:latin typeface="+mn-lt"/>
                <a:ea typeface="+mn-ea"/>
                <a:cs typeface="+mn-cs"/>
              </a:rPr>
              <a:t> sous </a:t>
            </a:r>
            <a:r>
              <a:rPr lang="en-US" sz="1200" kern="1200" dirty="0" err="1" smtClean="0">
                <a:solidFill>
                  <a:schemeClr val="tx1"/>
                </a:solidFill>
                <a:effectLst/>
                <a:latin typeface="+mn-lt"/>
                <a:ea typeface="+mn-ea"/>
                <a:cs typeface="+mn-cs"/>
              </a:rPr>
              <a:t>l'abri</a:t>
            </a:r>
            <a:r>
              <a:rPr lang="en-US" sz="1200" kern="1200" dirty="0" smtClean="0">
                <a:solidFill>
                  <a:schemeClr val="tx1"/>
                </a:solidFill>
                <a:effectLst/>
                <a:latin typeface="+mn-lt"/>
                <a:ea typeface="+mn-ea"/>
                <a:cs typeface="+mn-cs"/>
              </a:rPr>
              <a:t> du </a:t>
            </a:r>
            <a:r>
              <a:rPr lang="en-US" sz="1200" kern="1200" dirty="0" err="1" smtClean="0">
                <a:solidFill>
                  <a:schemeClr val="tx1"/>
                </a:solidFill>
                <a:effectLst/>
                <a:latin typeface="+mn-lt"/>
                <a:ea typeface="+mn-ea"/>
                <a:cs typeface="+mn-cs"/>
              </a:rPr>
              <a:t>Très</a:t>
            </a:r>
            <a:r>
              <a:rPr lang="en-US" sz="1200" kern="1200" dirty="0" smtClean="0">
                <a:solidFill>
                  <a:schemeClr val="tx1"/>
                </a:solidFill>
                <a:effectLst/>
                <a:latin typeface="+mn-lt"/>
                <a:ea typeface="+mn-ea"/>
                <a:cs typeface="+mn-cs"/>
              </a:rPr>
              <a:t> Haut Repose </a:t>
            </a:r>
            <a:r>
              <a:rPr lang="en-US" sz="1200" kern="1200" dirty="0" err="1" smtClean="0">
                <a:solidFill>
                  <a:schemeClr val="tx1"/>
                </a:solidFill>
                <a:effectLst/>
                <a:latin typeface="+mn-lt"/>
                <a:ea typeface="+mn-ea"/>
                <a:cs typeface="+mn-cs"/>
              </a:rPr>
              <a:t>à</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l'ombre</a:t>
            </a:r>
            <a:r>
              <a:rPr lang="en-US" sz="1200" kern="1200" dirty="0" smtClean="0">
                <a:solidFill>
                  <a:schemeClr val="tx1"/>
                </a:solidFill>
                <a:effectLst/>
                <a:latin typeface="+mn-lt"/>
                <a:ea typeface="+mn-ea"/>
                <a:cs typeface="+mn-cs"/>
              </a:rPr>
              <a:t> du Tout Puissant. Je dis </a:t>
            </a:r>
            <a:r>
              <a:rPr lang="en-US" sz="1200" kern="1200" dirty="0" err="1" smtClean="0">
                <a:solidFill>
                  <a:schemeClr val="tx1"/>
                </a:solidFill>
                <a:effectLst/>
                <a:latin typeface="+mn-lt"/>
                <a:ea typeface="+mn-ea"/>
                <a:cs typeface="+mn-cs"/>
              </a:rPr>
              <a:t>à</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l'Éternel</a:t>
            </a:r>
            <a:r>
              <a:rPr lang="en-US" sz="1200" kern="1200" dirty="0" smtClean="0">
                <a:solidFill>
                  <a:schemeClr val="tx1"/>
                </a:solidFill>
                <a:effectLst/>
                <a:latin typeface="+mn-lt"/>
                <a:ea typeface="+mn-ea"/>
                <a:cs typeface="+mn-cs"/>
              </a:rPr>
              <a:t>: Mon refuge et ma </a:t>
            </a:r>
            <a:r>
              <a:rPr lang="en-US" sz="1200" kern="1200" dirty="0" err="1" smtClean="0">
                <a:solidFill>
                  <a:schemeClr val="tx1"/>
                </a:solidFill>
                <a:effectLst/>
                <a:latin typeface="+mn-lt"/>
                <a:ea typeface="+mn-ea"/>
                <a:cs typeface="+mn-cs"/>
              </a:rPr>
              <a:t>forteresse</a:t>
            </a:r>
            <a:r>
              <a:rPr lang="en-US" sz="1200" kern="1200" dirty="0" smtClean="0">
                <a:solidFill>
                  <a:schemeClr val="tx1"/>
                </a:solidFill>
                <a:effectLst/>
                <a:latin typeface="+mn-lt"/>
                <a:ea typeface="+mn-ea"/>
                <a:cs typeface="+mn-cs"/>
              </a:rPr>
              <a:t>, Mon </a:t>
            </a:r>
            <a:r>
              <a:rPr lang="en-US" sz="1200" kern="1200" dirty="0" err="1" smtClean="0">
                <a:solidFill>
                  <a:schemeClr val="tx1"/>
                </a:solidFill>
                <a:effectLst/>
                <a:latin typeface="+mn-lt"/>
                <a:ea typeface="+mn-ea"/>
                <a:cs typeface="+mn-cs"/>
              </a:rPr>
              <a:t>Dieu</a:t>
            </a:r>
            <a:r>
              <a:rPr lang="en-US" sz="1200" kern="1200" dirty="0" smtClean="0">
                <a:solidFill>
                  <a:schemeClr val="tx1"/>
                </a:solidFill>
                <a:effectLst/>
                <a:latin typeface="+mn-lt"/>
                <a:ea typeface="+mn-ea"/>
                <a:cs typeface="+mn-cs"/>
              </a:rPr>
              <a:t> en qui je me </a:t>
            </a:r>
            <a:r>
              <a:rPr lang="en-US" sz="1200" kern="1200" dirty="0" err="1" smtClean="0">
                <a:solidFill>
                  <a:schemeClr val="tx1"/>
                </a:solidFill>
                <a:effectLst/>
                <a:latin typeface="+mn-lt"/>
                <a:ea typeface="+mn-ea"/>
                <a:cs typeface="+mn-cs"/>
              </a:rPr>
              <a:t>confie</a:t>
            </a:r>
            <a:r>
              <a:rPr lang="en-US" sz="1200"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 (Psaumes 91:1, 2).</a:t>
            </a:r>
            <a:r>
              <a:rPr lang="en-US" dirty="0" smtClean="0">
                <a:effectLst/>
              </a:rPr>
              <a:t> </a:t>
            </a:r>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16</a:t>
            </a:fld>
            <a:endParaRPr lang="en-US"/>
          </a:p>
        </p:txBody>
      </p:sp>
    </p:spTree>
    <p:extLst>
      <p:ext uri="{BB962C8B-B14F-4D97-AF65-F5344CB8AC3E}">
        <p14:creationId xmlns:p14="http://schemas.microsoft.com/office/powerpoint/2010/main" val="37441287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 Il te couvrira de ses plumes, Et tu trouveras un refuge sous ses ailes; Sa fidélité est un bouclier et une cuirasse. Tu ne craindras ni les terreurs de la nuit, Ni la flèche qui vole de jour, Ni la peste qui marche dans les ténèbres, Ni la contagion qui frappe en plein midi. » (Psaumes 91:4-6).</a:t>
            </a:r>
            <a:r>
              <a:rPr lang="en-US" dirty="0" smtClean="0">
                <a:effectLst/>
              </a:rPr>
              <a:t> </a:t>
            </a:r>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17</a:t>
            </a:fld>
            <a:endParaRPr lang="en-US"/>
          </a:p>
        </p:txBody>
      </p:sp>
    </p:spTree>
    <p:extLst>
      <p:ext uri="{BB962C8B-B14F-4D97-AF65-F5344CB8AC3E}">
        <p14:creationId xmlns:p14="http://schemas.microsoft.com/office/powerpoint/2010/main" val="37168964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Ne </a:t>
            </a:r>
            <a:r>
              <a:rPr lang="en-US" sz="1200" kern="1200" dirty="0" err="1" smtClean="0">
                <a:solidFill>
                  <a:schemeClr val="tx1"/>
                </a:solidFill>
                <a:effectLst/>
                <a:latin typeface="+mn-lt"/>
                <a:ea typeface="+mn-ea"/>
                <a:cs typeface="+mn-cs"/>
              </a:rPr>
              <a:t>crains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rien</a:t>
            </a:r>
            <a:r>
              <a:rPr lang="en-US" sz="1200" kern="1200" dirty="0" smtClean="0">
                <a:solidFill>
                  <a:schemeClr val="tx1"/>
                </a:solidFill>
                <a:effectLst/>
                <a:latin typeface="+mn-lt"/>
                <a:ea typeface="+mn-ea"/>
                <a:cs typeface="+mn-cs"/>
              </a:rPr>
              <a:t>, car je </a:t>
            </a:r>
            <a:r>
              <a:rPr lang="en-US" sz="1200" kern="1200" dirty="0" err="1" smtClean="0">
                <a:solidFill>
                  <a:schemeClr val="tx1"/>
                </a:solidFill>
                <a:effectLst/>
                <a:latin typeface="+mn-lt"/>
                <a:ea typeface="+mn-ea"/>
                <a:cs typeface="+mn-cs"/>
              </a:rPr>
              <a:t>suis</a:t>
            </a:r>
            <a:r>
              <a:rPr lang="en-US" sz="1200" kern="1200" dirty="0" smtClean="0">
                <a:solidFill>
                  <a:schemeClr val="tx1"/>
                </a:solidFill>
                <a:effectLst/>
                <a:latin typeface="+mn-lt"/>
                <a:ea typeface="+mn-ea"/>
                <a:cs typeface="+mn-cs"/>
              </a:rPr>
              <a:t> avec </a:t>
            </a:r>
            <a:r>
              <a:rPr lang="en-US" sz="1200" kern="1200" dirty="0" err="1" smtClean="0">
                <a:solidFill>
                  <a:schemeClr val="tx1"/>
                </a:solidFill>
                <a:effectLst/>
                <a:latin typeface="+mn-lt"/>
                <a:ea typeface="+mn-ea"/>
                <a:cs typeface="+mn-cs"/>
              </a:rPr>
              <a:t>toi</a:t>
            </a:r>
            <a:r>
              <a:rPr lang="en-US" sz="1200" kern="1200" dirty="0" smtClean="0">
                <a:solidFill>
                  <a:schemeClr val="tx1"/>
                </a:solidFill>
                <a:effectLst/>
                <a:latin typeface="+mn-lt"/>
                <a:ea typeface="+mn-ea"/>
                <a:cs typeface="+mn-cs"/>
              </a:rPr>
              <a:t>; Ne </a:t>
            </a:r>
            <a:r>
              <a:rPr lang="en-US" sz="1200" kern="1200" dirty="0" err="1" smtClean="0">
                <a:solidFill>
                  <a:schemeClr val="tx1"/>
                </a:solidFill>
                <a:effectLst/>
                <a:latin typeface="+mn-lt"/>
                <a:ea typeface="+mn-ea"/>
                <a:cs typeface="+mn-cs"/>
              </a:rPr>
              <a:t>promène</a:t>
            </a:r>
            <a:r>
              <a:rPr lang="en-US" sz="1200" kern="1200" dirty="0" smtClean="0">
                <a:solidFill>
                  <a:schemeClr val="tx1"/>
                </a:solidFill>
                <a:effectLst/>
                <a:latin typeface="+mn-lt"/>
                <a:ea typeface="+mn-ea"/>
                <a:cs typeface="+mn-cs"/>
              </a:rPr>
              <a:t> pas des regards </a:t>
            </a:r>
            <a:r>
              <a:rPr lang="en-US" sz="1200" kern="1200" dirty="0" err="1" smtClean="0">
                <a:solidFill>
                  <a:schemeClr val="tx1"/>
                </a:solidFill>
                <a:effectLst/>
                <a:latin typeface="+mn-lt"/>
                <a:ea typeface="+mn-ea"/>
                <a:cs typeface="+mn-cs"/>
              </a:rPr>
              <a:t>inquiets</a:t>
            </a:r>
            <a:r>
              <a:rPr lang="en-US" sz="1200" kern="1200" dirty="0" smtClean="0">
                <a:solidFill>
                  <a:schemeClr val="tx1"/>
                </a:solidFill>
                <a:effectLst/>
                <a:latin typeface="+mn-lt"/>
                <a:ea typeface="+mn-ea"/>
                <a:cs typeface="+mn-cs"/>
              </a:rPr>
              <a:t>, car je </a:t>
            </a:r>
            <a:r>
              <a:rPr lang="en-US" sz="1200" kern="1200" dirty="0" err="1" smtClean="0">
                <a:solidFill>
                  <a:schemeClr val="tx1"/>
                </a:solidFill>
                <a:effectLst/>
                <a:latin typeface="+mn-lt"/>
                <a:ea typeface="+mn-ea"/>
                <a:cs typeface="+mn-cs"/>
              </a:rPr>
              <a:t>suis</a:t>
            </a:r>
            <a:r>
              <a:rPr lang="en-US" sz="1200" kern="1200" dirty="0" smtClean="0">
                <a:solidFill>
                  <a:schemeClr val="tx1"/>
                </a:solidFill>
                <a:effectLst/>
                <a:latin typeface="+mn-lt"/>
                <a:ea typeface="+mn-ea"/>
                <a:cs typeface="+mn-cs"/>
              </a:rPr>
              <a:t> ton </a:t>
            </a:r>
            <a:r>
              <a:rPr lang="en-US" sz="1200" kern="1200" dirty="0" err="1" smtClean="0">
                <a:solidFill>
                  <a:schemeClr val="tx1"/>
                </a:solidFill>
                <a:effectLst/>
                <a:latin typeface="+mn-lt"/>
                <a:ea typeface="+mn-ea"/>
                <a:cs typeface="+mn-cs"/>
              </a:rPr>
              <a:t>Dieu</a:t>
            </a:r>
            <a:r>
              <a:rPr lang="en-US" sz="1200" kern="1200" dirty="0" smtClean="0">
                <a:solidFill>
                  <a:schemeClr val="tx1"/>
                </a:solidFill>
                <a:effectLst/>
                <a:latin typeface="+mn-lt"/>
                <a:ea typeface="+mn-ea"/>
                <a:cs typeface="+mn-cs"/>
              </a:rPr>
              <a:t>; Je </a:t>
            </a:r>
            <a:r>
              <a:rPr lang="en-US" sz="1200" kern="1200" dirty="0" err="1" smtClean="0">
                <a:solidFill>
                  <a:schemeClr val="tx1"/>
                </a:solidFill>
                <a:effectLst/>
                <a:latin typeface="+mn-lt"/>
                <a:ea typeface="+mn-ea"/>
                <a:cs typeface="+mn-cs"/>
              </a:rPr>
              <a:t>te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fortifie</a:t>
            </a:r>
            <a:r>
              <a:rPr lang="en-US" sz="1200" kern="1200" dirty="0" smtClean="0">
                <a:solidFill>
                  <a:schemeClr val="tx1"/>
                </a:solidFill>
                <a:effectLst/>
                <a:latin typeface="+mn-lt"/>
                <a:ea typeface="+mn-ea"/>
                <a:cs typeface="+mn-cs"/>
              </a:rPr>
              <a:t>, je </a:t>
            </a:r>
            <a:r>
              <a:rPr lang="en-US" sz="1200" kern="1200" dirty="0" err="1" smtClean="0">
                <a:solidFill>
                  <a:schemeClr val="tx1"/>
                </a:solidFill>
                <a:effectLst/>
                <a:latin typeface="+mn-lt"/>
                <a:ea typeface="+mn-ea"/>
                <a:cs typeface="+mn-cs"/>
              </a:rPr>
              <a:t>viens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à</a:t>
            </a:r>
            <a:r>
              <a:rPr lang="en-US" sz="1200" kern="1200" dirty="0" smtClean="0">
                <a:solidFill>
                  <a:schemeClr val="tx1"/>
                </a:solidFill>
                <a:effectLst/>
                <a:latin typeface="+mn-lt"/>
                <a:ea typeface="+mn-ea"/>
                <a:cs typeface="+mn-cs"/>
              </a:rPr>
              <a:t> ton </a:t>
            </a:r>
            <a:r>
              <a:rPr lang="en-US" sz="1200" kern="1200" dirty="0" err="1" smtClean="0">
                <a:solidFill>
                  <a:schemeClr val="tx1"/>
                </a:solidFill>
                <a:effectLst/>
                <a:latin typeface="+mn-lt"/>
                <a:ea typeface="+mn-ea"/>
                <a:cs typeface="+mn-cs"/>
              </a:rPr>
              <a:t>secours</a:t>
            </a:r>
            <a:r>
              <a:rPr lang="en-US" sz="1200" kern="1200" dirty="0" smtClean="0">
                <a:solidFill>
                  <a:schemeClr val="tx1"/>
                </a:solidFill>
                <a:effectLst/>
                <a:latin typeface="+mn-lt"/>
                <a:ea typeface="+mn-ea"/>
                <a:cs typeface="+mn-cs"/>
              </a:rPr>
              <a:t>, Je </a:t>
            </a:r>
            <a:r>
              <a:rPr lang="en-US" sz="1200" kern="1200" dirty="0" err="1" smtClean="0">
                <a:solidFill>
                  <a:schemeClr val="tx1"/>
                </a:solidFill>
                <a:effectLst/>
                <a:latin typeface="+mn-lt"/>
                <a:ea typeface="+mn-ea"/>
                <a:cs typeface="+mn-cs"/>
              </a:rPr>
              <a:t>te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soutiens</a:t>
            </a:r>
            <a:r>
              <a:rPr lang="en-US" sz="1200" kern="1200" dirty="0" smtClean="0">
                <a:solidFill>
                  <a:schemeClr val="tx1"/>
                </a:solidFill>
                <a:effectLst/>
                <a:latin typeface="+mn-lt"/>
                <a:ea typeface="+mn-ea"/>
                <a:cs typeface="+mn-cs"/>
              </a:rPr>
              <a:t> de ma </a:t>
            </a:r>
            <a:r>
              <a:rPr lang="en-US" sz="1200" kern="1200" dirty="0" err="1" smtClean="0">
                <a:solidFill>
                  <a:schemeClr val="tx1"/>
                </a:solidFill>
                <a:effectLst/>
                <a:latin typeface="+mn-lt"/>
                <a:ea typeface="+mn-ea"/>
                <a:cs typeface="+mn-cs"/>
              </a:rPr>
              <a:t>droite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triomphante</a:t>
            </a:r>
            <a:r>
              <a:rPr lang="en-US" sz="1200"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 (Esaïe 41:10).</a:t>
            </a:r>
            <a:r>
              <a:rPr lang="en-US" dirty="0" smtClean="0">
                <a:effectLst/>
              </a:rPr>
              <a:t> </a:t>
            </a:r>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18</a:t>
            </a:fld>
            <a:endParaRPr lang="en-US"/>
          </a:p>
        </p:txBody>
      </p:sp>
    </p:spTree>
    <p:extLst>
      <p:ext uri="{BB962C8B-B14F-4D97-AF65-F5344CB8AC3E}">
        <p14:creationId xmlns:p14="http://schemas.microsoft.com/office/powerpoint/2010/main" val="1795943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J'ai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cherché</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l'Éternel</a:t>
            </a:r>
            <a:r>
              <a:rPr lang="en-US" sz="1200" kern="1200" dirty="0" smtClean="0">
                <a:solidFill>
                  <a:schemeClr val="tx1"/>
                </a:solidFill>
                <a:effectLst/>
                <a:latin typeface="+mn-lt"/>
                <a:ea typeface="+mn-ea"/>
                <a:cs typeface="+mn-cs"/>
              </a:rPr>
              <a:t>, et </a:t>
            </a:r>
            <a:r>
              <a:rPr lang="en-US" sz="1200" kern="1200" dirty="0" err="1" smtClean="0">
                <a:solidFill>
                  <a:schemeClr val="tx1"/>
                </a:solidFill>
                <a:effectLst/>
                <a:latin typeface="+mn-lt"/>
                <a:ea typeface="+mn-ea"/>
                <a:cs typeface="+mn-cs"/>
              </a:rPr>
              <a:t>il</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répondu</a:t>
            </a:r>
            <a:r>
              <a:rPr lang="en-US" sz="1200" kern="1200" dirty="0" smtClean="0">
                <a:solidFill>
                  <a:schemeClr val="tx1"/>
                </a:solidFill>
                <a:effectLst/>
                <a:latin typeface="+mn-lt"/>
                <a:ea typeface="+mn-ea"/>
                <a:cs typeface="+mn-cs"/>
              </a:rPr>
              <a:t>; Il </a:t>
            </a:r>
            <a:r>
              <a:rPr lang="en-US" sz="1200" kern="1200" dirty="0" err="1" smtClean="0">
                <a:solidFill>
                  <a:schemeClr val="tx1"/>
                </a:solidFill>
                <a:effectLst/>
                <a:latin typeface="+mn-lt"/>
                <a:ea typeface="+mn-ea"/>
                <a:cs typeface="+mn-cs"/>
              </a:rPr>
              <a:t>m'a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délivré</a:t>
            </a:r>
            <a:r>
              <a:rPr lang="en-US" sz="1200" kern="1200" dirty="0" smtClean="0">
                <a:solidFill>
                  <a:schemeClr val="tx1"/>
                </a:solidFill>
                <a:effectLst/>
                <a:latin typeface="+mn-lt"/>
                <a:ea typeface="+mn-ea"/>
                <a:cs typeface="+mn-cs"/>
              </a:rPr>
              <a:t> de </a:t>
            </a:r>
            <a:r>
              <a:rPr lang="en-US" sz="1200" kern="1200" dirty="0" err="1" smtClean="0">
                <a:solidFill>
                  <a:schemeClr val="tx1"/>
                </a:solidFill>
                <a:effectLst/>
                <a:latin typeface="+mn-lt"/>
                <a:ea typeface="+mn-ea"/>
                <a:cs typeface="+mn-cs"/>
              </a:rPr>
              <a:t>toutes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frayeurs</a:t>
            </a:r>
            <a:r>
              <a:rPr lang="en-US" sz="1200"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 (Psaume 34:4).</a:t>
            </a:r>
            <a:r>
              <a:rPr lang="en-US" dirty="0" smtClean="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L’Esprit</a:t>
            </a:r>
            <a:r>
              <a:rPr lang="en-US" sz="1200" kern="1200" dirty="0" smtClean="0">
                <a:solidFill>
                  <a:schemeClr val="tx1"/>
                </a:solidFill>
                <a:effectLst/>
                <a:latin typeface="+mn-lt"/>
                <a:ea typeface="+mn-ea"/>
                <a:cs typeface="+mn-cs"/>
              </a:rPr>
              <a:t> de </a:t>
            </a:r>
            <a:r>
              <a:rPr lang="en-US" sz="1200" kern="1200" dirty="0" err="1" smtClean="0">
                <a:solidFill>
                  <a:schemeClr val="tx1"/>
                </a:solidFill>
                <a:effectLst/>
                <a:latin typeface="+mn-lt"/>
                <a:ea typeface="+mn-ea"/>
                <a:cs typeface="+mn-cs"/>
              </a:rPr>
              <a:t>l’Eternel</a:t>
            </a:r>
            <a:r>
              <a:rPr lang="en-US" sz="1200" kern="1200" dirty="0" smtClean="0">
                <a:solidFill>
                  <a:schemeClr val="tx1"/>
                </a:solidFill>
                <a:effectLst/>
                <a:latin typeface="+mn-lt"/>
                <a:ea typeface="+mn-ea"/>
                <a:cs typeface="+mn-cs"/>
              </a:rPr>
              <a:t>, du Seigneur, </a:t>
            </a:r>
            <a:r>
              <a:rPr lang="en-US" sz="1200" kern="1200" dirty="0" err="1" smtClean="0">
                <a:solidFill>
                  <a:schemeClr val="tx1"/>
                </a:solidFill>
                <a:effectLst/>
                <a:latin typeface="+mn-lt"/>
                <a:ea typeface="+mn-ea"/>
                <a:cs typeface="+mn-cs"/>
              </a:rPr>
              <a:t>est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moi</a:t>
            </a:r>
            <a:r>
              <a:rPr lang="en-US" sz="1200" kern="1200" dirty="0" smtClean="0">
                <a:solidFill>
                  <a:schemeClr val="tx1"/>
                </a:solidFill>
                <a:effectLst/>
                <a:latin typeface="+mn-lt"/>
                <a:ea typeface="+mn-ea"/>
                <a:cs typeface="+mn-cs"/>
              </a:rPr>
              <a:t> car </a:t>
            </a:r>
            <a:r>
              <a:rPr lang="en-US" sz="1200" kern="1200" dirty="0" err="1" smtClean="0">
                <a:solidFill>
                  <a:schemeClr val="tx1"/>
                </a:solidFill>
                <a:effectLst/>
                <a:latin typeface="+mn-lt"/>
                <a:ea typeface="+mn-ea"/>
                <a:cs typeface="+mn-cs"/>
              </a:rPr>
              <a:t>l’Eternel</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oint</a:t>
            </a:r>
            <a:r>
              <a:rPr lang="en-US" sz="1200" kern="1200" dirty="0" smtClean="0">
                <a:solidFill>
                  <a:schemeClr val="tx1"/>
                </a:solidFill>
                <a:effectLst/>
                <a:latin typeface="+mn-lt"/>
                <a:ea typeface="+mn-ea"/>
                <a:cs typeface="+mn-cs"/>
              </a:rPr>
              <a:t> pour </a:t>
            </a:r>
            <a:r>
              <a:rPr lang="en-US" sz="1200" kern="1200" dirty="0" err="1" smtClean="0">
                <a:solidFill>
                  <a:schemeClr val="tx1"/>
                </a:solidFill>
                <a:effectLst/>
                <a:latin typeface="+mn-lt"/>
                <a:ea typeface="+mn-ea"/>
                <a:cs typeface="+mn-cs"/>
              </a:rPr>
              <a:t>annoncer</a:t>
            </a:r>
            <a:r>
              <a:rPr lang="en-US" sz="1200" kern="1200" dirty="0" smtClean="0">
                <a:solidFill>
                  <a:schemeClr val="tx1"/>
                </a:solidFill>
                <a:effectLst/>
                <a:latin typeface="+mn-lt"/>
                <a:ea typeface="+mn-ea"/>
                <a:cs typeface="+mn-cs"/>
              </a:rPr>
              <a:t> aux </a:t>
            </a:r>
            <a:r>
              <a:rPr lang="en-US" sz="1200" kern="1200" dirty="0" err="1" smtClean="0">
                <a:solidFill>
                  <a:schemeClr val="tx1"/>
                </a:solidFill>
                <a:effectLst/>
                <a:latin typeface="+mn-lt"/>
                <a:ea typeface="+mn-ea"/>
                <a:cs typeface="+mn-cs"/>
              </a:rPr>
              <a:t>humiliés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une</a:t>
            </a:r>
            <a:r>
              <a:rPr lang="en-US" sz="1200" kern="1200" dirty="0" smtClean="0">
                <a:solidFill>
                  <a:schemeClr val="tx1"/>
                </a:solidFill>
                <a:effectLst/>
                <a:latin typeface="+mn-lt"/>
                <a:ea typeface="+mn-ea"/>
                <a:cs typeface="+mn-cs"/>
              </a:rPr>
              <a:t> bonne nouvelle. </a:t>
            </a:r>
            <a:r>
              <a:rPr lang="en-US" sz="1200" kern="1200" dirty="0" err="1" smtClean="0">
                <a:solidFill>
                  <a:schemeClr val="tx1"/>
                </a:solidFill>
                <a:effectLst/>
                <a:latin typeface="+mn-lt"/>
                <a:ea typeface="+mn-ea"/>
                <a:cs typeface="+mn-cs"/>
              </a:rPr>
              <a:t>Oui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il</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envoyé</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afin</a:t>
            </a:r>
            <a:r>
              <a:rPr lang="en-US" sz="1200" kern="1200" dirty="0" smtClean="0">
                <a:solidFill>
                  <a:schemeClr val="tx1"/>
                </a:solidFill>
                <a:effectLst/>
                <a:latin typeface="+mn-lt"/>
                <a:ea typeface="+mn-ea"/>
                <a:cs typeface="+mn-cs"/>
              </a:rPr>
              <a:t> de </a:t>
            </a:r>
            <a:r>
              <a:rPr lang="en-US" sz="1200" kern="1200" dirty="0" err="1" smtClean="0">
                <a:solidFill>
                  <a:schemeClr val="tx1"/>
                </a:solidFill>
                <a:effectLst/>
                <a:latin typeface="+mn-lt"/>
                <a:ea typeface="+mn-ea"/>
                <a:cs typeface="+mn-cs"/>
              </a:rPr>
              <a:t>panser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ceux</a:t>
            </a:r>
            <a:r>
              <a:rPr lang="en-US" sz="1200" kern="1200" dirty="0" smtClean="0">
                <a:solidFill>
                  <a:schemeClr val="tx1"/>
                </a:solidFill>
                <a:effectLst/>
                <a:latin typeface="+mn-lt"/>
                <a:ea typeface="+mn-ea"/>
                <a:cs typeface="+mn-cs"/>
              </a:rPr>
              <a:t> qui </a:t>
            </a:r>
            <a:r>
              <a:rPr lang="en-US" sz="1200" kern="1200" dirty="0" err="1" smtClean="0">
                <a:solidFill>
                  <a:schemeClr val="tx1"/>
                </a:solidFill>
                <a:effectLst/>
                <a:latin typeface="+mn-lt"/>
                <a:ea typeface="+mn-ea"/>
                <a:cs typeface="+mn-cs"/>
              </a:rPr>
              <a:t>ont</a:t>
            </a:r>
            <a:r>
              <a:rPr lang="en-US" sz="1200" kern="1200" dirty="0" smtClean="0">
                <a:solidFill>
                  <a:schemeClr val="tx1"/>
                </a:solidFill>
                <a:effectLst/>
                <a:latin typeface="+mn-lt"/>
                <a:ea typeface="+mn-ea"/>
                <a:cs typeface="+mn-cs"/>
              </a:rPr>
              <a:t> le </a:t>
            </a:r>
            <a:r>
              <a:rPr lang="en-US" sz="1200" kern="1200" dirty="0" err="1" smtClean="0">
                <a:solidFill>
                  <a:schemeClr val="tx1"/>
                </a:solidFill>
                <a:effectLst/>
                <a:latin typeface="+mn-lt"/>
                <a:ea typeface="+mn-ea"/>
                <a:cs typeface="+mn-cs"/>
              </a:rPr>
              <a:t>cœur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brisé</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d’annoncer</a:t>
            </a:r>
            <a:r>
              <a:rPr lang="en-US" sz="1200" kern="1200" dirty="0" smtClean="0">
                <a:solidFill>
                  <a:schemeClr val="tx1"/>
                </a:solidFill>
                <a:effectLst/>
                <a:latin typeface="+mn-lt"/>
                <a:ea typeface="+mn-ea"/>
                <a:cs typeface="+mn-cs"/>
              </a:rPr>
              <a:t> aux </a:t>
            </a:r>
            <a:r>
              <a:rPr lang="en-US" sz="1200" kern="1200" dirty="0" err="1" smtClean="0">
                <a:solidFill>
                  <a:schemeClr val="tx1"/>
                </a:solidFill>
                <a:effectLst/>
                <a:latin typeface="+mn-lt"/>
                <a:ea typeface="+mn-ea"/>
                <a:cs typeface="+mn-cs"/>
              </a:rPr>
              <a:t>captifs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leur</a:t>
            </a:r>
            <a:r>
              <a:rPr lang="en-US" sz="1200" kern="1200" dirty="0" smtClean="0">
                <a:solidFill>
                  <a:schemeClr val="tx1"/>
                </a:solidFill>
                <a:effectLst/>
                <a:latin typeface="+mn-lt"/>
                <a:ea typeface="+mn-ea"/>
                <a:cs typeface="+mn-cs"/>
              </a:rPr>
              <a:t> deliverance et </a:t>
            </a:r>
            <a:r>
              <a:rPr lang="en-US" sz="1200" kern="1200" dirty="0" err="1" smtClean="0">
                <a:solidFill>
                  <a:schemeClr val="tx1"/>
                </a:solidFill>
                <a:effectLst/>
                <a:latin typeface="+mn-lt"/>
                <a:ea typeface="+mn-ea"/>
                <a:cs typeface="+mn-cs"/>
              </a:rPr>
              <a:t>à</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ceux</a:t>
            </a:r>
            <a:r>
              <a:rPr lang="en-US" sz="1200" kern="1200" dirty="0" smtClean="0">
                <a:solidFill>
                  <a:schemeClr val="tx1"/>
                </a:solidFill>
                <a:effectLst/>
                <a:latin typeface="+mn-lt"/>
                <a:ea typeface="+mn-ea"/>
                <a:cs typeface="+mn-cs"/>
              </a:rPr>
              <a:t> qui </a:t>
            </a:r>
            <a:r>
              <a:rPr lang="en-US" sz="1200" kern="1200" dirty="0" err="1" smtClean="0">
                <a:solidFill>
                  <a:schemeClr val="tx1"/>
                </a:solidFill>
                <a:effectLst/>
                <a:latin typeface="+mn-lt"/>
                <a:ea typeface="+mn-ea"/>
                <a:cs typeface="+mn-cs"/>
              </a:rPr>
              <a:t>sont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prisonniers</a:t>
            </a:r>
            <a:r>
              <a:rPr lang="en-US" sz="1200" kern="1200" baseline="300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leur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mise</a:t>
            </a:r>
            <a:r>
              <a:rPr lang="en-US" sz="1200" kern="1200" dirty="0" smtClean="0">
                <a:solidFill>
                  <a:schemeClr val="tx1"/>
                </a:solidFill>
                <a:effectLst/>
                <a:latin typeface="+mn-lt"/>
                <a:ea typeface="+mn-ea"/>
                <a:cs typeface="+mn-cs"/>
              </a:rPr>
              <a:t> en </a:t>
            </a:r>
            <a:r>
              <a:rPr lang="en-US" sz="1200" kern="1200" dirty="0" err="1" smtClean="0">
                <a:solidFill>
                  <a:schemeClr val="tx1"/>
                </a:solidFill>
                <a:effectLst/>
                <a:latin typeface="+mn-lt"/>
                <a:ea typeface="+mn-ea"/>
                <a:cs typeface="+mn-cs"/>
              </a:rPr>
              <a:t>liberté</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afin</a:t>
            </a:r>
            <a:r>
              <a:rPr lang="en-US" sz="1200" kern="1200" dirty="0" smtClean="0">
                <a:solidFill>
                  <a:schemeClr val="tx1"/>
                </a:solidFill>
                <a:effectLst/>
                <a:latin typeface="+mn-lt"/>
                <a:ea typeface="+mn-ea"/>
                <a:cs typeface="+mn-cs"/>
              </a:rPr>
              <a:t> de </a:t>
            </a:r>
            <a:r>
              <a:rPr lang="en-US" sz="1200" kern="1200" dirty="0" err="1" smtClean="0">
                <a:solidFill>
                  <a:schemeClr val="tx1"/>
                </a:solidFill>
                <a:effectLst/>
                <a:latin typeface="+mn-lt"/>
                <a:ea typeface="+mn-ea"/>
                <a:cs typeface="+mn-cs"/>
              </a:rPr>
              <a:t>proclamer</a:t>
            </a:r>
            <a:r>
              <a:rPr lang="en-US" sz="1200" kern="1200" dirty="0" smtClean="0">
                <a:solidFill>
                  <a:schemeClr val="tx1"/>
                </a:solidFill>
                <a:effectLst/>
                <a:latin typeface="+mn-lt"/>
                <a:ea typeface="+mn-ea"/>
                <a:cs typeface="+mn-cs"/>
              </a:rPr>
              <a:t>, pour </a:t>
            </a:r>
            <a:r>
              <a:rPr lang="en-US" sz="1200" kern="1200" dirty="0" err="1" smtClean="0">
                <a:solidFill>
                  <a:schemeClr val="tx1"/>
                </a:solidFill>
                <a:effectLst/>
                <a:latin typeface="+mn-lt"/>
                <a:ea typeface="+mn-ea"/>
                <a:cs typeface="+mn-cs"/>
              </a:rPr>
              <a:t>l’Eternel</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année</a:t>
            </a:r>
            <a:r>
              <a:rPr lang="en-US" sz="1200" kern="1200" dirty="0" smtClean="0">
                <a:solidFill>
                  <a:schemeClr val="tx1"/>
                </a:solidFill>
                <a:effectLst/>
                <a:latin typeface="+mn-lt"/>
                <a:ea typeface="+mn-ea"/>
                <a:cs typeface="+mn-cs"/>
              </a:rPr>
              <a:t> de </a:t>
            </a:r>
            <a:r>
              <a:rPr lang="en-US" sz="1200" kern="1200" dirty="0" err="1" smtClean="0">
                <a:solidFill>
                  <a:schemeClr val="tx1"/>
                </a:solidFill>
                <a:effectLst/>
                <a:latin typeface="+mn-lt"/>
                <a:ea typeface="+mn-ea"/>
                <a:cs typeface="+mn-cs"/>
              </a:rPr>
              <a:t>faveur</a:t>
            </a:r>
            <a:r>
              <a:rPr lang="en-US" sz="1200" kern="1200" dirty="0" smtClean="0">
                <a:solidFill>
                  <a:schemeClr val="tx1"/>
                </a:solidFill>
                <a:effectLst/>
                <a:latin typeface="+mn-lt"/>
                <a:ea typeface="+mn-ea"/>
                <a:cs typeface="+mn-cs"/>
              </a:rPr>
              <a:t> et un jour de </a:t>
            </a:r>
            <a:r>
              <a:rPr lang="en-US" sz="1200" kern="1200" dirty="0" err="1" smtClean="0">
                <a:solidFill>
                  <a:schemeClr val="tx1"/>
                </a:solidFill>
                <a:effectLst/>
                <a:latin typeface="+mn-lt"/>
                <a:ea typeface="+mn-ea"/>
                <a:cs typeface="+mn-cs"/>
              </a:rPr>
              <a:t>rétribution</a:t>
            </a:r>
            <a:r>
              <a:rPr lang="en-US" sz="1200" kern="1200" dirty="0" smtClean="0">
                <a:solidFill>
                  <a:schemeClr val="tx1"/>
                </a:solidFill>
                <a:effectLst/>
                <a:latin typeface="+mn-lt"/>
                <a:ea typeface="+mn-ea"/>
                <a:cs typeface="+mn-cs"/>
              </a:rPr>
              <a:t> pour </a:t>
            </a:r>
            <a:r>
              <a:rPr lang="en-US" sz="1200" kern="1200" dirty="0" err="1" smtClean="0">
                <a:solidFill>
                  <a:schemeClr val="tx1"/>
                </a:solidFill>
                <a:effectLst/>
                <a:latin typeface="+mn-lt"/>
                <a:ea typeface="+mn-ea"/>
                <a:cs typeface="+mn-cs"/>
              </a:rPr>
              <a:t>notre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Dieu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afin</a:t>
            </a:r>
            <a:r>
              <a:rPr lang="en-US" sz="1200" kern="1200" dirty="0" smtClean="0">
                <a:solidFill>
                  <a:schemeClr val="tx1"/>
                </a:solidFill>
                <a:effectLst/>
                <a:latin typeface="+mn-lt"/>
                <a:ea typeface="+mn-ea"/>
                <a:cs typeface="+mn-cs"/>
              </a:rPr>
              <a:t> de consoler </a:t>
            </a:r>
            <a:r>
              <a:rPr lang="en-US" sz="1200" kern="1200" dirty="0" err="1" smtClean="0">
                <a:solidFill>
                  <a:schemeClr val="tx1"/>
                </a:solidFill>
                <a:effectLst/>
                <a:latin typeface="+mn-lt"/>
                <a:ea typeface="+mn-ea"/>
                <a:cs typeface="+mn-cs"/>
              </a:rPr>
              <a:t>tous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ceux</a:t>
            </a:r>
            <a:r>
              <a:rPr lang="en-US" sz="1200" kern="1200" dirty="0" smtClean="0">
                <a:solidFill>
                  <a:schemeClr val="tx1"/>
                </a:solidFill>
                <a:effectLst/>
                <a:latin typeface="+mn-lt"/>
                <a:ea typeface="+mn-ea"/>
                <a:cs typeface="+mn-cs"/>
              </a:rPr>
              <a:t> qui </a:t>
            </a:r>
            <a:r>
              <a:rPr lang="en-US" sz="1200" kern="1200" dirty="0" err="1" smtClean="0">
                <a:solidFill>
                  <a:schemeClr val="tx1"/>
                </a:solidFill>
                <a:effectLst/>
                <a:latin typeface="+mn-lt"/>
                <a:ea typeface="+mn-ea"/>
                <a:cs typeface="+mn-cs"/>
              </a:rPr>
              <a:t>mènent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deuil</a:t>
            </a:r>
            <a:r>
              <a:rPr lang="en-US" sz="1200" kern="1200" dirty="0" smtClean="0">
                <a:solidFill>
                  <a:schemeClr val="tx1"/>
                </a:solidFill>
                <a:effectLst/>
                <a:latin typeface="+mn-lt"/>
                <a:ea typeface="+mn-ea"/>
                <a:cs typeface="+mn-cs"/>
              </a:rPr>
              <a:t>, et </a:t>
            </a:r>
            <a:r>
              <a:rPr lang="en-US" sz="1200" kern="1200" dirty="0" err="1" smtClean="0">
                <a:solidFill>
                  <a:schemeClr val="tx1"/>
                </a:solidFill>
                <a:effectLst/>
                <a:latin typeface="+mn-lt"/>
                <a:ea typeface="+mn-ea"/>
                <a:cs typeface="+mn-cs"/>
              </a:rPr>
              <a:t>d’apporter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à</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ceux</a:t>
            </a:r>
            <a:r>
              <a:rPr lang="en-US" sz="1200" kern="1200" dirty="0" smtClean="0">
                <a:solidFill>
                  <a:schemeClr val="tx1"/>
                </a:solidFill>
                <a:effectLst/>
                <a:latin typeface="+mn-lt"/>
                <a:ea typeface="+mn-ea"/>
                <a:cs typeface="+mn-cs"/>
              </a:rPr>
              <a:t> qui, </a:t>
            </a:r>
            <a:r>
              <a:rPr lang="en-US" sz="1200" kern="1200" dirty="0" err="1" smtClean="0">
                <a:solidFill>
                  <a:schemeClr val="tx1"/>
                </a:solidFill>
                <a:effectLst/>
                <a:latin typeface="+mn-lt"/>
                <a:ea typeface="+mn-ea"/>
                <a:cs typeface="+mn-cs"/>
              </a:rPr>
              <a:t>dans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Sion</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Esaïe</a:t>
            </a:r>
            <a:r>
              <a:rPr lang="en-US" sz="1200" kern="1200" dirty="0" smtClean="0">
                <a:solidFill>
                  <a:schemeClr val="tx1"/>
                </a:solidFill>
                <a:effectLst/>
                <a:latin typeface="+mn-lt"/>
                <a:ea typeface="+mn-ea"/>
                <a:cs typeface="+mn-cs"/>
              </a:rPr>
              <a:t> 61: 1-3).</a:t>
            </a: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[NIV Bible]</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19</a:t>
            </a:fld>
            <a:endParaRPr lang="en-US"/>
          </a:p>
        </p:txBody>
      </p:sp>
    </p:spTree>
    <p:extLst>
      <p:ext uri="{BB962C8B-B14F-4D97-AF65-F5344CB8AC3E}">
        <p14:creationId xmlns:p14="http://schemas.microsoft.com/office/powerpoint/2010/main" val="1933145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smtClean="0">
                <a:solidFill>
                  <a:schemeClr val="tx1"/>
                </a:solidFill>
                <a:effectLst/>
                <a:latin typeface="+mn-lt"/>
                <a:ea typeface="+mn-ea"/>
                <a:cs typeface="+mn-cs"/>
              </a:rPr>
              <a:t>Introduction</a:t>
            </a:r>
          </a:p>
          <a:p>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Lorsqu'une personne vit une expérience traumatisante (qu’elle soit victime ou témoin), elle peut souffrir de conséquences graves, telles que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2</a:t>
            </a:fld>
            <a:endParaRPr lang="en-US"/>
          </a:p>
        </p:txBody>
      </p:sp>
    </p:spTree>
    <p:extLst>
      <p:ext uri="{BB962C8B-B14F-4D97-AF65-F5344CB8AC3E}">
        <p14:creationId xmlns:p14="http://schemas.microsoft.com/office/powerpoint/2010/main" val="4097001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L'ennemi a essayé de causer beaucoup de peine et d’apporter le désespoir à l'humanité. Cela s’est concrétisé, en grande partie, par des expériences traumatisantes gravées dans les mémoires, suivies de complications. Cependant, la bonne nouvelle est que la puissance de Dieu est infiniment supérieure et que femmes et hommes peuvent être résilients. </a:t>
            </a:r>
            <a:r>
              <a:rPr lang="en-US" sz="1200" b="1" i="0" u="none" strike="noStrike" kern="1200" dirty="0">
                <a:solidFill>
                  <a:schemeClr val="tx1"/>
                </a:solidFill>
                <a:effectLst/>
                <a:latin typeface="+mn-lt"/>
                <a:ea typeface="+mn-ea"/>
                <a:cs typeface="+mn-cs"/>
              </a:rPr>
              <a:t> </a:t>
            </a:r>
            <a:endParaRPr lang="en-US" sz="12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20</a:t>
            </a:fld>
            <a:endParaRPr lang="en-US"/>
          </a:p>
        </p:txBody>
      </p:sp>
    </p:spTree>
    <p:extLst>
      <p:ext uri="{BB962C8B-B14F-4D97-AF65-F5344CB8AC3E}">
        <p14:creationId xmlns:p14="http://schemas.microsoft.com/office/powerpoint/2010/main" val="3975908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 des souvenirs de l'événement qui viennent à l'esprit de façon répétée et involontaire</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des rêves et des cauchemars à propos de l'événement.</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se sentir comme si les faits se produisaient de nouveau.</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une détresse face à des signaux qui rappellent l’événement, tels des sons, des odeurs, des gens, des lieux.</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des erreurs de cognition : ils s’accusent de ce qui s’est passé, ils ne peuvent pas se souvenir de certaines parties de l’événement, ils sont incapables de se concentrer, ils croient que tout le monde est mauvais et qu’il ne faut faire confiance à personne.</a:t>
            </a: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3</a:t>
            </a:fld>
            <a:endParaRPr lang="en-US"/>
          </a:p>
        </p:txBody>
      </p:sp>
    </p:spTree>
    <p:extLst>
      <p:ext uri="{BB962C8B-B14F-4D97-AF65-F5344CB8AC3E}">
        <p14:creationId xmlns:p14="http://schemas.microsoft.com/office/powerpoint/2010/main" val="3470454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 des sentiments négatifs persistants : ils sont incapables de ressentir des effets positifs, tels que la bonne humeur, le bonheur ou des sentiments amoureux.</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des perturbations émotionnelles : peur, horreur, colère, irritabilité, honte, méfiance… sensation d'être détaché du monde ou de son corps.</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des troubles du sommeil : insomnie, cauchemars.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4</a:t>
            </a:fld>
            <a:endParaRPr lang="en-US"/>
          </a:p>
        </p:txBody>
      </p:sp>
    </p:spTree>
    <p:extLst>
      <p:ext uri="{BB962C8B-B14F-4D97-AF65-F5344CB8AC3E}">
        <p14:creationId xmlns:p14="http://schemas.microsoft.com/office/powerpoint/2010/main" val="3443756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Certaines de ces réactions se manifestent chez la personne pendant quelques jours ou quelques semaines puis elles s’estompent (on parle de trouble de stress aigu). En revanche, et c’est souvent la cas, les symptômes persistent plus longtemps et cela devient un trouble de stress post-traumatique (TSPT).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5E977F3-0CC4-D447-8826-269A929F4237}" type="slidenum">
              <a:rPr lang="en-US" smtClean="0"/>
              <a:t>5</a:t>
            </a:fld>
            <a:endParaRPr lang="en-US"/>
          </a:p>
        </p:txBody>
      </p:sp>
    </p:spTree>
    <p:extLst>
      <p:ext uri="{BB962C8B-B14F-4D97-AF65-F5344CB8AC3E}">
        <p14:creationId xmlns:p14="http://schemas.microsoft.com/office/powerpoint/2010/main" val="2350681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Comment </a:t>
            </a:r>
            <a:r>
              <a:rPr lang="en-US" b="1" dirty="0" err="1" smtClean="0"/>
              <a:t>apporter</a:t>
            </a:r>
            <a:r>
              <a:rPr lang="en-US" b="1" dirty="0" smtClean="0"/>
              <a:t> du </a:t>
            </a:r>
            <a:r>
              <a:rPr lang="en-US" b="1" dirty="0" err="1" smtClean="0"/>
              <a:t>soutien</a:t>
            </a:r>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6</a:t>
            </a:fld>
            <a:endParaRPr lang="en-US"/>
          </a:p>
        </p:txBody>
      </p:sp>
    </p:spTree>
    <p:extLst>
      <p:ext uri="{BB962C8B-B14F-4D97-AF65-F5344CB8AC3E}">
        <p14:creationId xmlns:p14="http://schemas.microsoft.com/office/powerpoint/2010/main" val="2944282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Les effets d'un traumatisme peuvent être ressentis au fil des ans. Cependant, il y a de l'espoir si la victime utilise des ressources spirituelles et professionnelles. Bien que de nombreux cas nécessitent du personnel spécialisé pour le traitement, des personnes aimantes, attentionnées et empathiques peuvent apporter un soutien considérable.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7</a:t>
            </a:fld>
            <a:endParaRPr lang="en-US"/>
          </a:p>
        </p:txBody>
      </p:sp>
    </p:spTree>
    <p:extLst>
      <p:ext uri="{BB962C8B-B14F-4D97-AF65-F5344CB8AC3E}">
        <p14:creationId xmlns:p14="http://schemas.microsoft.com/office/powerpoint/2010/main" val="3837678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Il </a:t>
            </a:r>
            <a:r>
              <a:rPr lang="en-US" sz="1200" kern="1200" dirty="0" err="1" smtClean="0">
                <a:solidFill>
                  <a:schemeClr val="tx1"/>
                </a:solidFill>
                <a:effectLst/>
                <a:latin typeface="+mn-lt"/>
                <a:ea typeface="+mn-ea"/>
                <a:cs typeface="+mn-cs"/>
              </a:rPr>
              <a:t>existe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quelques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moyens</a:t>
            </a:r>
            <a:r>
              <a:rPr lang="en-US" sz="1200" kern="1200" dirty="0" smtClean="0">
                <a:solidFill>
                  <a:schemeClr val="tx1"/>
                </a:solidFill>
                <a:effectLst/>
                <a:latin typeface="+mn-lt"/>
                <a:ea typeface="+mn-ea"/>
                <a:cs typeface="+mn-cs"/>
              </a:rPr>
              <a:t> pour aider les gens </a:t>
            </a:r>
            <a:r>
              <a:rPr lang="en-US" sz="1200" kern="1200" dirty="0" err="1" smtClean="0">
                <a:solidFill>
                  <a:schemeClr val="tx1"/>
                </a:solidFill>
                <a:effectLst/>
                <a:latin typeface="+mn-lt"/>
                <a:ea typeface="+mn-ea"/>
                <a:cs typeface="+mn-cs"/>
              </a:rPr>
              <a:t>à</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surmonter</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leurs</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traumatismes</a:t>
            </a:r>
            <a:r>
              <a:rPr lang="en-US" sz="1200" kern="1200" baseline="0" dirty="0" smtClean="0">
                <a:solidFill>
                  <a:schemeClr val="tx1"/>
                </a:solidFill>
                <a:effectLst/>
                <a:latin typeface="+mn-lt"/>
                <a:ea typeface="+mn-ea"/>
                <a:cs typeface="+mn-cs"/>
              </a:rPr>
              <a:t> et </a:t>
            </a:r>
            <a:r>
              <a:rPr lang="en-US" sz="1200" kern="1200" baseline="0" dirty="0" err="1" smtClean="0">
                <a:solidFill>
                  <a:schemeClr val="tx1"/>
                </a:solidFill>
                <a:effectLst/>
                <a:latin typeface="+mn-lt"/>
                <a:ea typeface="+mn-ea"/>
                <a:cs typeface="+mn-cs"/>
              </a:rPr>
              <a:t>à</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renforcer</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leur</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résilience</a:t>
            </a:r>
            <a:r>
              <a:rPr lang="en-US" sz="1200" kern="1200" baseline="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8</a:t>
            </a:fld>
            <a:endParaRPr lang="en-US"/>
          </a:p>
        </p:txBody>
      </p:sp>
    </p:spTree>
    <p:extLst>
      <p:ext uri="{BB962C8B-B14F-4D97-AF65-F5344CB8AC3E}">
        <p14:creationId xmlns:p14="http://schemas.microsoft.com/office/powerpoint/2010/main" val="3500642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 Enseigner aux victimes les signes et symptômes post-traumatismes et offrir une vision optimiste. Cela les rassurera de savoir que leur problème est connu, que d'autres l'ont vécu et qu'il existe une issue. Cela les aidera à envisager des perspectives optimistes, ce qui constitue un facteur de rétablissement considérable.</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Travailler avec de petits groupes, en particulier des enfants. Réunir cinq ou six jeunes pour partager leur expérience, leur donner des idées et leur apprendre des comportements sains, a été bénéfique à l’école et dans la communauté.</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5E977F3-0CC4-D447-8826-269A929F4237}" type="slidenum">
              <a:rPr lang="en-US" smtClean="0"/>
              <a:t>9</a:t>
            </a:fld>
            <a:endParaRPr lang="en-US"/>
          </a:p>
        </p:txBody>
      </p:sp>
    </p:spTree>
    <p:extLst>
      <p:ext uri="{BB962C8B-B14F-4D97-AF65-F5344CB8AC3E}">
        <p14:creationId xmlns:p14="http://schemas.microsoft.com/office/powerpoint/2010/main" val="259469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C571AB8-23C2-6D46-8C5A-5DE7D69665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3A63A1E3-6544-0D46-AA84-72BE2D90CC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2FB5B4F4-557D-8D47-BBB5-98145719C23E}"/>
              </a:ext>
            </a:extLst>
          </p:cNvPr>
          <p:cNvSpPr>
            <a:spLocks noGrp="1"/>
          </p:cNvSpPr>
          <p:nvPr>
            <p:ph type="dt" sz="half" idx="10"/>
          </p:nvPr>
        </p:nvSpPr>
        <p:spPr/>
        <p:txBody>
          <a:bodyPr/>
          <a:lstStyle/>
          <a:p>
            <a:fld id="{BD72B65D-7C45-7641-9BF3-D23647609290}" type="datetimeFigureOut">
              <a:rPr lang="en-US" smtClean="0"/>
              <a:t>5/27/19</a:t>
            </a:fld>
            <a:endParaRPr lang="en-US"/>
          </a:p>
        </p:txBody>
      </p:sp>
      <p:sp>
        <p:nvSpPr>
          <p:cNvPr id="5" name="Footer Placeholder 4">
            <a:extLst>
              <a:ext uri="{FF2B5EF4-FFF2-40B4-BE49-F238E27FC236}">
                <a16:creationId xmlns="" xmlns:a16="http://schemas.microsoft.com/office/drawing/2014/main" id="{98374D21-1573-2942-B1B4-9DA4F28536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CA9198F-6A19-B94E-A785-6B23A829663D}"/>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1777817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D23BC1-2827-134F-9B5D-586C71FE99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0299EFD6-91BD-4A4D-AFD8-4D6D52EB7F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0AF7D08-60F7-DA4E-82E3-BC570F5486AA}"/>
              </a:ext>
            </a:extLst>
          </p:cNvPr>
          <p:cNvSpPr>
            <a:spLocks noGrp="1"/>
          </p:cNvSpPr>
          <p:nvPr>
            <p:ph type="dt" sz="half" idx="10"/>
          </p:nvPr>
        </p:nvSpPr>
        <p:spPr/>
        <p:txBody>
          <a:bodyPr/>
          <a:lstStyle/>
          <a:p>
            <a:fld id="{BD72B65D-7C45-7641-9BF3-D23647609290}" type="datetimeFigureOut">
              <a:rPr lang="en-US" smtClean="0"/>
              <a:t>5/27/19</a:t>
            </a:fld>
            <a:endParaRPr lang="en-US"/>
          </a:p>
        </p:txBody>
      </p:sp>
      <p:sp>
        <p:nvSpPr>
          <p:cNvPr id="5" name="Footer Placeholder 4">
            <a:extLst>
              <a:ext uri="{FF2B5EF4-FFF2-40B4-BE49-F238E27FC236}">
                <a16:creationId xmlns="" xmlns:a16="http://schemas.microsoft.com/office/drawing/2014/main" id="{851FA6BB-5BBA-144E-8ED6-F495C553AC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B4359EE-C977-1E4A-A281-FD868E7879BE}"/>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788248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E0A563D0-1B9F-A942-B880-A5B2961C46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277B4976-4AE0-1749-B4D4-E0C015C4F28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9DEE0BE-B4E7-6E40-AE3E-E0ACEB1F165B}"/>
              </a:ext>
            </a:extLst>
          </p:cNvPr>
          <p:cNvSpPr>
            <a:spLocks noGrp="1"/>
          </p:cNvSpPr>
          <p:nvPr>
            <p:ph type="dt" sz="half" idx="10"/>
          </p:nvPr>
        </p:nvSpPr>
        <p:spPr/>
        <p:txBody>
          <a:bodyPr/>
          <a:lstStyle/>
          <a:p>
            <a:fld id="{BD72B65D-7C45-7641-9BF3-D23647609290}" type="datetimeFigureOut">
              <a:rPr lang="en-US" smtClean="0"/>
              <a:t>5/27/19</a:t>
            </a:fld>
            <a:endParaRPr lang="en-US"/>
          </a:p>
        </p:txBody>
      </p:sp>
      <p:sp>
        <p:nvSpPr>
          <p:cNvPr id="5" name="Footer Placeholder 4">
            <a:extLst>
              <a:ext uri="{FF2B5EF4-FFF2-40B4-BE49-F238E27FC236}">
                <a16:creationId xmlns="" xmlns:a16="http://schemas.microsoft.com/office/drawing/2014/main" id="{418DAAE4-84A3-9548-A9A8-16D9A8BBD6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CC9AFEA-645E-3449-ACBD-F77F31F55690}"/>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174665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2F9826-4199-214C-A497-296C51AA34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B4231FD-F837-F843-A6FC-D435B4B0444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F0CE43C-71AD-284C-8477-F8D791EEC483}"/>
              </a:ext>
            </a:extLst>
          </p:cNvPr>
          <p:cNvSpPr>
            <a:spLocks noGrp="1"/>
          </p:cNvSpPr>
          <p:nvPr>
            <p:ph type="dt" sz="half" idx="10"/>
          </p:nvPr>
        </p:nvSpPr>
        <p:spPr/>
        <p:txBody>
          <a:bodyPr/>
          <a:lstStyle/>
          <a:p>
            <a:fld id="{BD72B65D-7C45-7641-9BF3-D23647609290}" type="datetimeFigureOut">
              <a:rPr lang="en-US" smtClean="0"/>
              <a:t>5/27/19</a:t>
            </a:fld>
            <a:endParaRPr lang="en-US"/>
          </a:p>
        </p:txBody>
      </p:sp>
      <p:sp>
        <p:nvSpPr>
          <p:cNvPr id="5" name="Footer Placeholder 4">
            <a:extLst>
              <a:ext uri="{FF2B5EF4-FFF2-40B4-BE49-F238E27FC236}">
                <a16:creationId xmlns="" xmlns:a16="http://schemas.microsoft.com/office/drawing/2014/main" id="{076E2AED-D57D-A945-BF90-DF620603C6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2AD09FB-1D37-204A-B40E-DDC2CDB49887}"/>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684176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09EE1A-457D-E448-9D8E-1971ADB08D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79F16652-BE72-C340-98AA-878E8DD725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C8B39079-89B1-4E41-A090-82B65EAC6DA5}"/>
              </a:ext>
            </a:extLst>
          </p:cNvPr>
          <p:cNvSpPr>
            <a:spLocks noGrp="1"/>
          </p:cNvSpPr>
          <p:nvPr>
            <p:ph type="dt" sz="half" idx="10"/>
          </p:nvPr>
        </p:nvSpPr>
        <p:spPr/>
        <p:txBody>
          <a:bodyPr/>
          <a:lstStyle/>
          <a:p>
            <a:fld id="{BD72B65D-7C45-7641-9BF3-D23647609290}" type="datetimeFigureOut">
              <a:rPr lang="en-US" smtClean="0"/>
              <a:t>5/27/19</a:t>
            </a:fld>
            <a:endParaRPr lang="en-US"/>
          </a:p>
        </p:txBody>
      </p:sp>
      <p:sp>
        <p:nvSpPr>
          <p:cNvPr id="5" name="Footer Placeholder 4">
            <a:extLst>
              <a:ext uri="{FF2B5EF4-FFF2-40B4-BE49-F238E27FC236}">
                <a16:creationId xmlns="" xmlns:a16="http://schemas.microsoft.com/office/drawing/2014/main" id="{9F5251A1-A3A9-D84E-BB80-0FBCEE4434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9A56016-F264-3B4E-BE72-F085E5E6FBB2}"/>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4111139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4118C7-C069-4E4B-9864-BF73F21280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DFF2249-590C-214A-9891-20B29745684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02EB4743-29AB-7E48-940E-5BACE9B29E8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8868A182-36E9-C34B-9BBB-471120391350}"/>
              </a:ext>
            </a:extLst>
          </p:cNvPr>
          <p:cNvSpPr>
            <a:spLocks noGrp="1"/>
          </p:cNvSpPr>
          <p:nvPr>
            <p:ph type="dt" sz="half" idx="10"/>
          </p:nvPr>
        </p:nvSpPr>
        <p:spPr/>
        <p:txBody>
          <a:bodyPr/>
          <a:lstStyle/>
          <a:p>
            <a:fld id="{BD72B65D-7C45-7641-9BF3-D23647609290}" type="datetimeFigureOut">
              <a:rPr lang="en-US" smtClean="0"/>
              <a:t>5/27/19</a:t>
            </a:fld>
            <a:endParaRPr lang="en-US"/>
          </a:p>
        </p:txBody>
      </p:sp>
      <p:sp>
        <p:nvSpPr>
          <p:cNvPr id="6" name="Footer Placeholder 5">
            <a:extLst>
              <a:ext uri="{FF2B5EF4-FFF2-40B4-BE49-F238E27FC236}">
                <a16:creationId xmlns="" xmlns:a16="http://schemas.microsoft.com/office/drawing/2014/main" id="{BD2EC202-A2DB-6040-91C6-C848B745AC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72A19F5-CEA3-9C48-8DB6-7F87F237DBEB}"/>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2438176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E73B01-192F-024C-94B0-14350CF83B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8D0949DC-30BA-A141-B4EA-D196474E35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619E9328-5935-4C44-866A-89D2C93ABD9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B2EF11BD-2D74-A14E-A493-589DF15545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9D6A8596-7D7F-C74B-94AA-1BA4DF9395D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BDC0002A-A311-A549-991E-0A7C7B70A272}"/>
              </a:ext>
            </a:extLst>
          </p:cNvPr>
          <p:cNvSpPr>
            <a:spLocks noGrp="1"/>
          </p:cNvSpPr>
          <p:nvPr>
            <p:ph type="dt" sz="half" idx="10"/>
          </p:nvPr>
        </p:nvSpPr>
        <p:spPr/>
        <p:txBody>
          <a:bodyPr/>
          <a:lstStyle/>
          <a:p>
            <a:fld id="{BD72B65D-7C45-7641-9BF3-D23647609290}" type="datetimeFigureOut">
              <a:rPr lang="en-US" smtClean="0"/>
              <a:t>5/27/19</a:t>
            </a:fld>
            <a:endParaRPr lang="en-US"/>
          </a:p>
        </p:txBody>
      </p:sp>
      <p:sp>
        <p:nvSpPr>
          <p:cNvPr id="8" name="Footer Placeholder 7">
            <a:extLst>
              <a:ext uri="{FF2B5EF4-FFF2-40B4-BE49-F238E27FC236}">
                <a16:creationId xmlns="" xmlns:a16="http://schemas.microsoft.com/office/drawing/2014/main" id="{E23E80EA-2C68-8543-B740-85C8D034C3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9B7D7CBA-A62C-9147-87F1-DAA30CF4F651}"/>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3251220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77BC73-65F5-1A49-AC25-791BD2FA14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0F015961-6EC6-0848-B6E8-CA891EC33CCA}"/>
              </a:ext>
            </a:extLst>
          </p:cNvPr>
          <p:cNvSpPr>
            <a:spLocks noGrp="1"/>
          </p:cNvSpPr>
          <p:nvPr>
            <p:ph type="dt" sz="half" idx="10"/>
          </p:nvPr>
        </p:nvSpPr>
        <p:spPr/>
        <p:txBody>
          <a:bodyPr/>
          <a:lstStyle/>
          <a:p>
            <a:fld id="{BD72B65D-7C45-7641-9BF3-D23647609290}" type="datetimeFigureOut">
              <a:rPr lang="en-US" smtClean="0"/>
              <a:t>5/27/19</a:t>
            </a:fld>
            <a:endParaRPr lang="en-US"/>
          </a:p>
        </p:txBody>
      </p:sp>
      <p:sp>
        <p:nvSpPr>
          <p:cNvPr id="4" name="Footer Placeholder 3">
            <a:extLst>
              <a:ext uri="{FF2B5EF4-FFF2-40B4-BE49-F238E27FC236}">
                <a16:creationId xmlns="" xmlns:a16="http://schemas.microsoft.com/office/drawing/2014/main" id="{A18809D6-CE16-A849-AB36-DED6B20BCF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324D31FE-0208-DB43-8C02-5C36D4A27F83}"/>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3579376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115E047B-07F3-3F44-B828-36B5F6A354E2}"/>
              </a:ext>
            </a:extLst>
          </p:cNvPr>
          <p:cNvSpPr>
            <a:spLocks noGrp="1"/>
          </p:cNvSpPr>
          <p:nvPr>
            <p:ph type="dt" sz="half" idx="10"/>
          </p:nvPr>
        </p:nvSpPr>
        <p:spPr/>
        <p:txBody>
          <a:bodyPr/>
          <a:lstStyle/>
          <a:p>
            <a:fld id="{BD72B65D-7C45-7641-9BF3-D23647609290}" type="datetimeFigureOut">
              <a:rPr lang="en-US" smtClean="0"/>
              <a:t>5/27/19</a:t>
            </a:fld>
            <a:endParaRPr lang="en-US"/>
          </a:p>
        </p:txBody>
      </p:sp>
      <p:sp>
        <p:nvSpPr>
          <p:cNvPr id="3" name="Footer Placeholder 2">
            <a:extLst>
              <a:ext uri="{FF2B5EF4-FFF2-40B4-BE49-F238E27FC236}">
                <a16:creationId xmlns="" xmlns:a16="http://schemas.microsoft.com/office/drawing/2014/main" id="{49A09921-CE9E-7740-9683-D693E2D598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11FEBC4B-59E4-FC48-A886-4BB9A7DE5BB8}"/>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2647367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593AA8-8FD4-9B4E-82D8-135C73E842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2E798D74-8C74-F347-865A-F95DD67A30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3906CC2F-89CD-B646-9A17-065443F57F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EBA97389-7F99-FE48-82A5-2D3D3A2B1F5A}"/>
              </a:ext>
            </a:extLst>
          </p:cNvPr>
          <p:cNvSpPr>
            <a:spLocks noGrp="1"/>
          </p:cNvSpPr>
          <p:nvPr>
            <p:ph type="dt" sz="half" idx="10"/>
          </p:nvPr>
        </p:nvSpPr>
        <p:spPr/>
        <p:txBody>
          <a:bodyPr/>
          <a:lstStyle/>
          <a:p>
            <a:fld id="{BD72B65D-7C45-7641-9BF3-D23647609290}" type="datetimeFigureOut">
              <a:rPr lang="en-US" smtClean="0"/>
              <a:t>5/27/19</a:t>
            </a:fld>
            <a:endParaRPr lang="en-US"/>
          </a:p>
        </p:txBody>
      </p:sp>
      <p:sp>
        <p:nvSpPr>
          <p:cNvPr id="6" name="Footer Placeholder 5">
            <a:extLst>
              <a:ext uri="{FF2B5EF4-FFF2-40B4-BE49-F238E27FC236}">
                <a16:creationId xmlns="" xmlns:a16="http://schemas.microsoft.com/office/drawing/2014/main" id="{7A1AF666-C7A2-9945-9ECE-52D4A9312A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420FCE6-FCA6-1046-AD17-BCEE8F3FED40}"/>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2058973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FA05A8-FC5B-AF47-A998-99A933523F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29B966F2-A435-724B-AA59-6F5B450D89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CAC65630-C92C-074E-A952-0E1FB664C3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FB3D731F-6212-F247-8E9E-E3E0D1FA4332}"/>
              </a:ext>
            </a:extLst>
          </p:cNvPr>
          <p:cNvSpPr>
            <a:spLocks noGrp="1"/>
          </p:cNvSpPr>
          <p:nvPr>
            <p:ph type="dt" sz="half" idx="10"/>
          </p:nvPr>
        </p:nvSpPr>
        <p:spPr/>
        <p:txBody>
          <a:bodyPr/>
          <a:lstStyle/>
          <a:p>
            <a:fld id="{BD72B65D-7C45-7641-9BF3-D23647609290}" type="datetimeFigureOut">
              <a:rPr lang="en-US" smtClean="0"/>
              <a:t>5/27/19</a:t>
            </a:fld>
            <a:endParaRPr lang="en-US"/>
          </a:p>
        </p:txBody>
      </p:sp>
      <p:sp>
        <p:nvSpPr>
          <p:cNvPr id="6" name="Footer Placeholder 5">
            <a:extLst>
              <a:ext uri="{FF2B5EF4-FFF2-40B4-BE49-F238E27FC236}">
                <a16:creationId xmlns="" xmlns:a16="http://schemas.microsoft.com/office/drawing/2014/main" id="{DEF2CF31-C3F5-F342-AABC-829D83AD87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6DB06DD2-553B-0643-A2A4-0D1CF08FAA89}"/>
              </a:ext>
            </a:extLst>
          </p:cNvPr>
          <p:cNvSpPr>
            <a:spLocks noGrp="1"/>
          </p:cNvSpPr>
          <p:nvPr>
            <p:ph type="sldNum" sz="quarter" idx="12"/>
          </p:nvPr>
        </p:nvSpPr>
        <p:spPr/>
        <p:txBody>
          <a:bodyPr/>
          <a:lstStyle/>
          <a:p>
            <a:fld id="{887A0557-D955-0444-BF9D-653C4A02F1ED}" type="slidenum">
              <a:rPr lang="en-US" smtClean="0"/>
              <a:t>‹#›</a:t>
            </a:fld>
            <a:endParaRPr lang="en-US"/>
          </a:p>
        </p:txBody>
      </p:sp>
    </p:spTree>
    <p:extLst>
      <p:ext uri="{BB962C8B-B14F-4D97-AF65-F5344CB8AC3E}">
        <p14:creationId xmlns:p14="http://schemas.microsoft.com/office/powerpoint/2010/main" val="4185209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DCAD990-30EC-6A44-BECF-2C07BBE13B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20A1E9DB-14BD-144A-976D-11D05076E9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E29565C-4D2A-8C47-B4D6-9FBFDA509A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2B65D-7C45-7641-9BF3-D23647609290}" type="datetimeFigureOut">
              <a:rPr lang="en-US" smtClean="0"/>
              <a:t>5/27/19</a:t>
            </a:fld>
            <a:endParaRPr lang="en-US"/>
          </a:p>
        </p:txBody>
      </p:sp>
      <p:sp>
        <p:nvSpPr>
          <p:cNvPr id="5" name="Footer Placeholder 4">
            <a:extLst>
              <a:ext uri="{FF2B5EF4-FFF2-40B4-BE49-F238E27FC236}">
                <a16:creationId xmlns="" xmlns:a16="http://schemas.microsoft.com/office/drawing/2014/main" id="{8EFEA4E9-A846-0441-AD66-299A1EFB10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B48696E3-485B-584B-A35F-FD85A61138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7A0557-D955-0444-BF9D-653C4A02F1ED}" type="slidenum">
              <a:rPr lang="en-US" smtClean="0"/>
              <a:t>‹#›</a:t>
            </a:fld>
            <a:endParaRPr lang="en-US"/>
          </a:p>
        </p:txBody>
      </p:sp>
    </p:spTree>
    <p:extLst>
      <p:ext uri="{BB962C8B-B14F-4D97-AF65-F5344CB8AC3E}">
        <p14:creationId xmlns:p14="http://schemas.microsoft.com/office/powerpoint/2010/main" val="3517729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4.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4.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hyperlink" Target="http://blogoscoped.com/archive/2006-07-06-n84.html"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olorful umbrella&#10;&#10;Description automatically generated">
            <a:extLst>
              <a:ext uri="{FF2B5EF4-FFF2-40B4-BE49-F238E27FC236}">
                <a16:creationId xmlns="" xmlns:a16="http://schemas.microsoft.com/office/drawing/2014/main" id="{BBDF29D1-818B-104E-836E-8E9E172C4352}"/>
              </a:ext>
            </a:extLst>
          </p:cNvPr>
          <p:cNvPicPr>
            <a:picLocks noChangeAspect="1"/>
          </p:cNvPicPr>
          <p:nvPr/>
        </p:nvPicPr>
        <p:blipFill rotWithShape="1">
          <a:blip r:embed="rId3"/>
          <a:srcRect t="15682" b="2297"/>
          <a:stretch/>
        </p:blipFill>
        <p:spPr>
          <a:xfrm>
            <a:off x="0" y="-330200"/>
            <a:ext cx="12192000" cy="7188200"/>
          </a:xfrm>
          <a:prstGeom prst="rect">
            <a:avLst/>
          </a:prstGeom>
        </p:spPr>
      </p:pic>
      <p:sp>
        <p:nvSpPr>
          <p:cNvPr id="2" name="Title 1">
            <a:extLst>
              <a:ext uri="{FF2B5EF4-FFF2-40B4-BE49-F238E27FC236}">
                <a16:creationId xmlns="" xmlns:a16="http://schemas.microsoft.com/office/drawing/2014/main" id="{8ED35844-3847-2349-BA30-479972E5F212}"/>
              </a:ext>
            </a:extLst>
          </p:cNvPr>
          <p:cNvSpPr>
            <a:spLocks noGrp="1"/>
          </p:cNvSpPr>
          <p:nvPr>
            <p:ph type="ctrTitle"/>
          </p:nvPr>
        </p:nvSpPr>
        <p:spPr>
          <a:xfrm>
            <a:off x="699541" y="3640708"/>
            <a:ext cx="9144000" cy="1965616"/>
          </a:xfrm>
        </p:spPr>
        <p:txBody>
          <a:bodyPr>
            <a:noAutofit/>
          </a:bodyPr>
          <a:lstStyle/>
          <a:p>
            <a:pPr>
              <a:lnSpc>
                <a:spcPct val="100000"/>
              </a:lnSpc>
            </a:pPr>
            <a:r>
              <a:rPr lang="en-US" sz="5400" dirty="0" smtClean="0">
                <a:latin typeface="Lucida Handwriting" panose="03010101010101010101" pitchFamily="66" charset="77"/>
              </a:rPr>
              <a:t>Du </a:t>
            </a:r>
            <a:r>
              <a:rPr lang="en-US" sz="5400" dirty="0" err="1" smtClean="0">
                <a:solidFill>
                  <a:srgbClr val="002060"/>
                </a:solidFill>
                <a:latin typeface="Lucida Handwriting" panose="03010101010101010101" pitchFamily="66" charset="77"/>
              </a:rPr>
              <a:t>traumatisme</a:t>
            </a:r>
            <a:r>
              <a:rPr lang="en-US" sz="5400" dirty="0">
                <a:solidFill>
                  <a:srgbClr val="002060"/>
                </a:solidFill>
                <a:latin typeface="Lucida Handwriting" panose="03010101010101010101" pitchFamily="66" charset="77"/>
              </a:rPr>
              <a:t/>
            </a:r>
            <a:br>
              <a:rPr lang="en-US" sz="5400" dirty="0">
                <a:solidFill>
                  <a:srgbClr val="002060"/>
                </a:solidFill>
                <a:latin typeface="Lucida Handwriting" panose="03010101010101010101" pitchFamily="66" charset="77"/>
              </a:rPr>
            </a:br>
            <a:r>
              <a:rPr lang="en-US" sz="5400" dirty="0" err="1" smtClean="0">
                <a:solidFill>
                  <a:srgbClr val="002060"/>
                </a:solidFill>
                <a:latin typeface="Lucida Handwriting" panose="03010101010101010101" pitchFamily="66" charset="77"/>
              </a:rPr>
              <a:t>à</a:t>
            </a:r>
            <a:r>
              <a:rPr lang="en-US" sz="5400" dirty="0" smtClean="0">
                <a:solidFill>
                  <a:srgbClr val="002060"/>
                </a:solidFill>
                <a:latin typeface="Lucida Handwriting" panose="03010101010101010101" pitchFamily="66" charset="77"/>
              </a:rPr>
              <a:t> </a:t>
            </a:r>
            <a:r>
              <a:rPr lang="en-US" sz="5400" dirty="0" smtClean="0">
                <a:solidFill>
                  <a:srgbClr val="E50096"/>
                </a:solidFill>
                <a:latin typeface="Lucida Handwriting" panose="03010101010101010101" pitchFamily="66" charset="77"/>
              </a:rPr>
              <a:t>la </a:t>
            </a:r>
            <a:r>
              <a:rPr lang="en-US" sz="5400" dirty="0" err="1" smtClean="0">
                <a:solidFill>
                  <a:srgbClr val="E50096"/>
                </a:solidFill>
                <a:latin typeface="Lucida Handwriting" panose="03010101010101010101" pitchFamily="66" charset="77"/>
              </a:rPr>
              <a:t>résilience</a:t>
            </a:r>
            <a:r>
              <a:rPr lang="en-US" sz="3200" dirty="0"/>
              <a:t/>
            </a:r>
            <a:br>
              <a:rPr lang="en-US" sz="3200" dirty="0"/>
            </a:br>
            <a:r>
              <a:rPr lang="en-US" sz="1200" dirty="0" smtClean="0">
                <a:latin typeface="Avenir Next" panose="020B0503020202020204" pitchFamily="34" charset="0"/>
                <a:cs typeface="Calibri" panose="020F0502020204030204" pitchFamily="34" charset="0"/>
              </a:rPr>
              <a:t> </a:t>
            </a:r>
            <a:r>
              <a:rPr lang="en-US" sz="1200" dirty="0">
                <a:latin typeface="Avenir Next" panose="020B0503020202020204" pitchFamily="34" charset="0"/>
                <a:cs typeface="Calibri" panose="020F0502020204030204" pitchFamily="34" charset="0"/>
              </a:rPr>
              <a:t>DR. JULIAN MELGOSA</a:t>
            </a:r>
            <a:br>
              <a:rPr lang="en-US" sz="1200" dirty="0">
                <a:latin typeface="Avenir Next" panose="020B0503020202020204" pitchFamily="34" charset="0"/>
                <a:cs typeface="Calibri" panose="020F0502020204030204" pitchFamily="34" charset="0"/>
              </a:rPr>
            </a:br>
            <a:r>
              <a:rPr lang="en-US" sz="1200" dirty="0" smtClean="0">
                <a:latin typeface="Avenir Next" panose="020B0503020202020204" pitchFamily="34" charset="0"/>
                <a:cs typeface="Calibri" panose="020F0502020204030204" pitchFamily="34" charset="0"/>
              </a:rPr>
              <a:t>DIRECTEUR ASSOCIÉ </a:t>
            </a:r>
            <a:r>
              <a:rPr lang="en-US" sz="1200" dirty="0" err="1" smtClean="0">
                <a:latin typeface="Avenir Next" panose="020B0503020202020204" pitchFamily="34" charset="0"/>
                <a:cs typeface="Calibri" panose="020F0502020204030204" pitchFamily="34" charset="0"/>
              </a:rPr>
              <a:t>À</a:t>
            </a:r>
            <a:r>
              <a:rPr lang="en-US" sz="1200" dirty="0" smtClean="0">
                <a:latin typeface="Avenir Next" panose="020B0503020202020204" pitchFamily="34" charset="0"/>
                <a:cs typeface="Calibri" panose="020F0502020204030204" pitchFamily="34" charset="0"/>
              </a:rPr>
              <a:t> L’ÉDUCATION </a:t>
            </a:r>
            <a:r>
              <a:rPr lang="en-US" sz="1200" dirty="0" err="1" smtClean="0">
                <a:latin typeface="Avenir Next" panose="020B0503020202020204" pitchFamily="34" charset="0"/>
                <a:cs typeface="Calibri" panose="020F0502020204030204" pitchFamily="34" charset="0"/>
              </a:rPr>
              <a:t>À</a:t>
            </a:r>
            <a:r>
              <a:rPr lang="en-US" sz="1200" dirty="0" smtClean="0">
                <a:latin typeface="Avenir Next" panose="020B0503020202020204" pitchFamily="34" charset="0"/>
                <a:cs typeface="Calibri" panose="020F0502020204030204" pitchFamily="34" charset="0"/>
              </a:rPr>
              <a:t> LA CONFÉRENCE GÉNÉRALE </a:t>
            </a:r>
            <a:r>
              <a:rPr lang="en-US" sz="3200" dirty="0"/>
              <a:t/>
            </a:r>
            <a:br>
              <a:rPr lang="en-US" sz="3200" dirty="0"/>
            </a:br>
            <a:endParaRPr lang="en-US" sz="3200" dirty="0"/>
          </a:p>
        </p:txBody>
      </p:sp>
    </p:spTree>
    <p:extLst>
      <p:ext uri="{BB962C8B-B14F-4D97-AF65-F5344CB8AC3E}">
        <p14:creationId xmlns:p14="http://schemas.microsoft.com/office/powerpoint/2010/main" val="942210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3162D445-2182-7545-A0A8-0DEF52DE8EA4}"/>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 xmlns:a16="http://schemas.microsoft.com/office/drawing/2014/main" id="{3087A44D-1C9C-334C-8682-27BE62A2FE45}"/>
              </a:ext>
            </a:extLst>
          </p:cNvPr>
          <p:cNvSpPr>
            <a:spLocks noGrp="1"/>
          </p:cNvSpPr>
          <p:nvPr>
            <p:ph type="title"/>
          </p:nvPr>
        </p:nvSpPr>
        <p:spPr>
          <a:xfrm>
            <a:off x="709448" y="1913950"/>
            <a:ext cx="4204137" cy="1342754"/>
          </a:xfrm>
        </p:spPr>
        <p:txBody>
          <a:bodyPr>
            <a:normAutofit/>
          </a:bodyPr>
          <a:lstStyle/>
          <a:p>
            <a:pPr algn="ctr"/>
            <a:endParaRPr lang="en-US" sz="3600"/>
          </a:p>
        </p:txBody>
      </p:sp>
      <p:cxnSp>
        <p:nvCxnSpPr>
          <p:cNvPr id="11" name="Straight Connector 10">
            <a:extLst>
              <a:ext uri="{FF2B5EF4-FFF2-40B4-BE49-F238E27FC236}">
                <a16:creationId xmlns="" xmlns:a16="http://schemas.microsoft.com/office/drawing/2014/main" id="{20E3A342-4D61-4E3F-AF90-1AB42AEB96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C53271D8-4346-9149-B2F0-BEBC326734CD}"/>
              </a:ext>
            </a:extLst>
          </p:cNvPr>
          <p:cNvSpPr>
            <a:spLocks noGrp="1"/>
          </p:cNvSpPr>
          <p:nvPr>
            <p:ph idx="1"/>
          </p:nvPr>
        </p:nvSpPr>
        <p:spPr>
          <a:xfrm>
            <a:off x="525516" y="3520862"/>
            <a:ext cx="9245501" cy="3039070"/>
          </a:xfrm>
        </p:spPr>
        <p:txBody>
          <a:bodyPr anchor="ctr">
            <a:normAutofit lnSpcReduction="10000"/>
          </a:bodyPr>
          <a:lstStyle/>
          <a:p>
            <a:r>
              <a:rPr lang="fr-FR" sz="2400" b="1" dirty="0" smtClean="0">
                <a:solidFill>
                  <a:srgbClr val="CE225D"/>
                </a:solidFill>
              </a:rPr>
              <a:t>Aider </a:t>
            </a:r>
            <a:r>
              <a:rPr lang="fr-FR" sz="2400" b="1" dirty="0">
                <a:solidFill>
                  <a:srgbClr val="CE225D"/>
                </a:solidFill>
              </a:rPr>
              <a:t>les victimes à développer une confiance de base. </a:t>
            </a:r>
            <a:r>
              <a:rPr lang="fr-FR" sz="2400" dirty="0"/>
              <a:t>Après leurs terribles expériences, la plupart ne feront confiance à personne. Un chrétien attentionné peut, petit à petit, faire preuve de compassion et offrir une aide concrète. Cela facilite la confiance.</a:t>
            </a:r>
            <a:endParaRPr lang="en-US" sz="2400" dirty="0"/>
          </a:p>
          <a:p>
            <a:r>
              <a:rPr lang="fr-FR" sz="2400" b="1" dirty="0" smtClean="0">
                <a:solidFill>
                  <a:srgbClr val="CE225D"/>
                </a:solidFill>
              </a:rPr>
              <a:t>Fournir </a:t>
            </a:r>
            <a:r>
              <a:rPr lang="fr-FR" sz="2400" b="1" dirty="0">
                <a:solidFill>
                  <a:srgbClr val="CE225D"/>
                </a:solidFill>
              </a:rPr>
              <a:t>autant que possible : </a:t>
            </a:r>
            <a:r>
              <a:rPr lang="fr-FR" sz="2400" dirty="0"/>
              <a:t>des possibilités d'éducation, la présence de membres de la famille, un travail dans un environnement sûr et attentionné, des activités sportives/physiques et un accès à des soins médicaux et de santé mentale. Les données montrent que tout cela contribue à la guérison.</a:t>
            </a:r>
            <a:endParaRPr lang="en-US" sz="2400" dirty="0"/>
          </a:p>
          <a:p>
            <a:endParaRPr lang="en-US" sz="2400" dirty="0"/>
          </a:p>
        </p:txBody>
      </p:sp>
    </p:spTree>
    <p:extLst>
      <p:ext uri="{BB962C8B-B14F-4D97-AF65-F5344CB8AC3E}">
        <p14:creationId xmlns:p14="http://schemas.microsoft.com/office/powerpoint/2010/main" val="144642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A0BBBFBD-D19E-7E45-A793-EB55CCC51864}"/>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 xmlns:a16="http://schemas.microsoft.com/office/drawing/2014/main" id="{E4E9DF52-C9ED-FF4B-9EA0-59B91DC449A4}"/>
              </a:ext>
            </a:extLst>
          </p:cNvPr>
          <p:cNvSpPr>
            <a:spLocks noGrp="1"/>
          </p:cNvSpPr>
          <p:nvPr>
            <p:ph type="title"/>
          </p:nvPr>
        </p:nvSpPr>
        <p:spPr>
          <a:xfrm>
            <a:off x="709448" y="1913950"/>
            <a:ext cx="4204137" cy="1342754"/>
          </a:xfrm>
        </p:spPr>
        <p:txBody>
          <a:bodyPr>
            <a:normAutofit/>
          </a:bodyPr>
          <a:lstStyle/>
          <a:p>
            <a:pPr algn="ctr"/>
            <a:endParaRPr lang="en-US" sz="3600"/>
          </a:p>
        </p:txBody>
      </p:sp>
      <p:cxnSp>
        <p:nvCxnSpPr>
          <p:cNvPr id="11" name="Straight Connector 10">
            <a:extLst>
              <a:ext uri="{FF2B5EF4-FFF2-40B4-BE49-F238E27FC236}">
                <a16:creationId xmlns="" xmlns:a16="http://schemas.microsoft.com/office/drawing/2014/main" id="{20E3A342-4D61-4E3F-AF90-1AB42AEB96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A0F2AE4E-B563-244F-BA14-0B1909A32D97}"/>
              </a:ext>
            </a:extLst>
          </p:cNvPr>
          <p:cNvSpPr>
            <a:spLocks noGrp="1"/>
          </p:cNvSpPr>
          <p:nvPr>
            <p:ph idx="1"/>
          </p:nvPr>
        </p:nvSpPr>
        <p:spPr>
          <a:xfrm>
            <a:off x="525516" y="3665770"/>
            <a:ext cx="9363067" cy="2619839"/>
          </a:xfrm>
        </p:spPr>
        <p:txBody>
          <a:bodyPr anchor="ctr">
            <a:normAutofit fontScale="92500" lnSpcReduction="20000"/>
          </a:bodyPr>
          <a:lstStyle/>
          <a:p>
            <a:pPr>
              <a:lnSpc>
                <a:spcPct val="110000"/>
              </a:lnSpc>
            </a:pPr>
            <a:r>
              <a:rPr lang="fr-FR" sz="2400" b="1" dirty="0" smtClean="0">
                <a:solidFill>
                  <a:srgbClr val="CE225D"/>
                </a:solidFill>
              </a:rPr>
              <a:t>Faciliter </a:t>
            </a:r>
            <a:r>
              <a:rPr lang="fr-FR" sz="2400" b="1" dirty="0">
                <a:solidFill>
                  <a:srgbClr val="CE225D"/>
                </a:solidFill>
              </a:rPr>
              <a:t>les expériences religieuses</a:t>
            </a:r>
            <a:r>
              <a:rPr lang="fr-FR" sz="2400" dirty="0"/>
              <a:t>. L’étude de Mollica</a:t>
            </a:r>
            <a:r>
              <a:rPr lang="fr-FR" sz="2400" baseline="30000" dirty="0"/>
              <a:t>1</a:t>
            </a:r>
            <a:r>
              <a:rPr lang="fr-FR" sz="2400" dirty="0"/>
              <a:t> sur les réfugiés a montré que les personnes impliquées dans des activités religieuses étaient trois fois moins susceptibles de présenter un trouble de stress post-traumatique que leurs homologues non religieux. Ceci ouvre une opportunité pour les membres actifs de l'église de se lier d'amitié, de prier et de partager les promesses de Dieu comme le montre la Bible.</a:t>
            </a:r>
            <a:endParaRPr lang="en-US" sz="2400" dirty="0"/>
          </a:p>
          <a:p>
            <a:pPr marL="0" lvl="0" indent="0">
              <a:lnSpc>
                <a:spcPct val="110000"/>
              </a:lnSpc>
              <a:buNone/>
            </a:pPr>
            <a:r>
              <a:rPr lang="en-US" sz="1400" dirty="0" smtClean="0"/>
              <a:t>R.F</a:t>
            </a:r>
            <a:r>
              <a:rPr lang="en-US" sz="1400" dirty="0"/>
              <a:t>. </a:t>
            </a:r>
            <a:r>
              <a:rPr lang="en-US" sz="1400" dirty="0" err="1"/>
              <a:t>Mollica</a:t>
            </a:r>
            <a:r>
              <a:rPr lang="en-US" sz="1400" dirty="0"/>
              <a:t>, X. Cui, K. </a:t>
            </a:r>
            <a:r>
              <a:rPr lang="en-US" sz="1400" dirty="0" err="1"/>
              <a:t>McInnes</a:t>
            </a:r>
            <a:r>
              <a:rPr lang="en-US" sz="1400" dirty="0"/>
              <a:t>, and M.P. </a:t>
            </a:r>
            <a:r>
              <a:rPr lang="en-US" sz="1400" dirty="0" err="1"/>
              <a:t>Massagli</a:t>
            </a:r>
            <a:r>
              <a:rPr lang="en-US" sz="1400" dirty="0"/>
              <a:t>, “Science-based Policy for Psychosocial Interventions in Refugee Camps: A Cambodian Example,” </a:t>
            </a:r>
            <a:r>
              <a:rPr lang="en-US" sz="1400" i="1" dirty="0"/>
              <a:t>Journal of Nervous and Mental Disease, </a:t>
            </a:r>
            <a:r>
              <a:rPr lang="en-US" sz="1400" dirty="0"/>
              <a:t>190, no. 3 (2002), 158-166.</a:t>
            </a:r>
          </a:p>
          <a:p>
            <a:pPr>
              <a:lnSpc>
                <a:spcPct val="110000"/>
              </a:lnSpc>
            </a:pPr>
            <a:endParaRPr lang="en-US" sz="2400" dirty="0"/>
          </a:p>
        </p:txBody>
      </p:sp>
    </p:spTree>
    <p:extLst>
      <p:ext uri="{BB962C8B-B14F-4D97-AF65-F5344CB8AC3E}">
        <p14:creationId xmlns:p14="http://schemas.microsoft.com/office/powerpoint/2010/main" val="1351116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B6B9B443-BDD2-8B4A-86D9-E93C4FE9179E}"/>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 xmlns:a16="http://schemas.microsoft.com/office/drawing/2014/main" id="{63F01C44-97DC-9A4E-8414-BA4055E69885}"/>
              </a:ext>
            </a:extLst>
          </p:cNvPr>
          <p:cNvSpPr>
            <a:spLocks noGrp="1"/>
          </p:cNvSpPr>
          <p:nvPr>
            <p:ph type="title"/>
          </p:nvPr>
        </p:nvSpPr>
        <p:spPr>
          <a:xfrm>
            <a:off x="709448" y="1913950"/>
            <a:ext cx="4204137" cy="1342754"/>
          </a:xfrm>
        </p:spPr>
        <p:txBody>
          <a:bodyPr>
            <a:normAutofit/>
          </a:bodyPr>
          <a:lstStyle/>
          <a:p>
            <a:pPr algn="ctr"/>
            <a:endParaRPr lang="en-US" sz="3600"/>
          </a:p>
        </p:txBody>
      </p:sp>
      <p:cxnSp>
        <p:nvCxnSpPr>
          <p:cNvPr id="11" name="Straight Connector 10">
            <a:extLst>
              <a:ext uri="{FF2B5EF4-FFF2-40B4-BE49-F238E27FC236}">
                <a16:creationId xmlns="" xmlns:a16="http://schemas.microsoft.com/office/drawing/2014/main" id="{20E3A342-4D61-4E3F-AF90-1AB42AEB96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40BF6DDA-BB64-8845-87DD-92937F43E0D3}"/>
              </a:ext>
            </a:extLst>
          </p:cNvPr>
          <p:cNvSpPr>
            <a:spLocks noGrp="1"/>
          </p:cNvSpPr>
          <p:nvPr>
            <p:ph idx="1"/>
          </p:nvPr>
        </p:nvSpPr>
        <p:spPr>
          <a:xfrm>
            <a:off x="525516" y="3417573"/>
            <a:ext cx="9715764" cy="2619839"/>
          </a:xfrm>
        </p:spPr>
        <p:txBody>
          <a:bodyPr anchor="ctr">
            <a:normAutofit/>
          </a:bodyPr>
          <a:lstStyle/>
          <a:p>
            <a:r>
              <a:rPr lang="fr-FR" sz="2400" b="1" dirty="0" smtClean="0">
                <a:solidFill>
                  <a:srgbClr val="CE225D"/>
                </a:solidFill>
              </a:rPr>
              <a:t>Offrir </a:t>
            </a:r>
            <a:r>
              <a:rPr lang="fr-FR" sz="2400" b="1" dirty="0">
                <a:solidFill>
                  <a:srgbClr val="CE225D"/>
                </a:solidFill>
              </a:rPr>
              <a:t>des opportunités d’exercer les arts créatifs</a:t>
            </a:r>
            <a:r>
              <a:rPr lang="fr-FR" sz="2400" dirty="0"/>
              <a:t>. Parler (une voie principale pour la guérison émotionnelle) n'est pas toujours possible en raison de l'inhibition, des barrières linguistiques ou culturelles. La musique, la peinture ou le modelage de l'argile peuvent permettre aux victimes de révéler et de traiter leurs expériences traumatisantes.</a:t>
            </a:r>
            <a:endParaRPr lang="en-US" sz="2400" dirty="0"/>
          </a:p>
          <a:p>
            <a:endParaRPr lang="en-US" sz="2400" dirty="0"/>
          </a:p>
        </p:txBody>
      </p:sp>
    </p:spTree>
    <p:extLst>
      <p:ext uri="{BB962C8B-B14F-4D97-AF65-F5344CB8AC3E}">
        <p14:creationId xmlns:p14="http://schemas.microsoft.com/office/powerpoint/2010/main" val="96410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DCA7C019-7514-DD46-908B-773C3983AF4E}"/>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 xmlns:a16="http://schemas.microsoft.com/office/drawing/2014/main" id="{62B52449-96FD-6C4A-A083-EDF5C5434A55}"/>
              </a:ext>
            </a:extLst>
          </p:cNvPr>
          <p:cNvSpPr>
            <a:spLocks noGrp="1"/>
          </p:cNvSpPr>
          <p:nvPr>
            <p:ph type="title"/>
          </p:nvPr>
        </p:nvSpPr>
        <p:spPr>
          <a:xfrm>
            <a:off x="709448" y="1913950"/>
            <a:ext cx="4204137" cy="1342754"/>
          </a:xfrm>
        </p:spPr>
        <p:txBody>
          <a:bodyPr>
            <a:normAutofit/>
          </a:bodyPr>
          <a:lstStyle/>
          <a:p>
            <a:pPr algn="ctr"/>
            <a:endParaRPr lang="en-US" sz="3600"/>
          </a:p>
        </p:txBody>
      </p:sp>
      <p:cxnSp>
        <p:nvCxnSpPr>
          <p:cNvPr id="11" name="Straight Connector 10">
            <a:extLst>
              <a:ext uri="{FF2B5EF4-FFF2-40B4-BE49-F238E27FC236}">
                <a16:creationId xmlns="" xmlns:a16="http://schemas.microsoft.com/office/drawing/2014/main" id="{20E3A342-4D61-4E3F-AF90-1AB42AEB96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E6AC201A-12EB-8B45-9191-BCE09733A6D1}"/>
              </a:ext>
            </a:extLst>
          </p:cNvPr>
          <p:cNvSpPr>
            <a:spLocks noGrp="1"/>
          </p:cNvSpPr>
          <p:nvPr>
            <p:ph idx="1"/>
          </p:nvPr>
        </p:nvSpPr>
        <p:spPr>
          <a:xfrm>
            <a:off x="525516" y="3417573"/>
            <a:ext cx="9794141" cy="2619839"/>
          </a:xfrm>
        </p:spPr>
        <p:txBody>
          <a:bodyPr anchor="ctr">
            <a:normAutofit/>
          </a:bodyPr>
          <a:lstStyle/>
          <a:p>
            <a:r>
              <a:rPr lang="fr-FR" sz="2400" b="1" dirty="0" smtClean="0">
                <a:solidFill>
                  <a:srgbClr val="CE225D"/>
                </a:solidFill>
              </a:rPr>
              <a:t>Les </a:t>
            </a:r>
            <a:r>
              <a:rPr lang="fr-FR" sz="2400" b="1" dirty="0">
                <a:solidFill>
                  <a:srgbClr val="CE225D"/>
                </a:solidFill>
              </a:rPr>
              <a:t>équiper de stratégies d’auto-assistance. </a:t>
            </a:r>
            <a:r>
              <a:rPr lang="fr-FR" sz="2400" dirty="0"/>
              <a:t>Un professionnel de la santé mentale (psychologue, conseiller, assistante sociale, etc.) peut y parvenir, mais lorsque celui-ci n’est pas disponible, des personnes avisées et aimantes peuvent partager des compétences pratiques et même des styles de comportement ou des chemins de pensées adaptatifs qui pourront les aider à faire face à leurs défis. Le simple fait d'aimer une personne dans ces circonstances sera toujours utile.</a:t>
            </a:r>
            <a:endParaRPr lang="en-US" sz="2400" dirty="0"/>
          </a:p>
          <a:p>
            <a:pPr marL="0" indent="0">
              <a:lnSpc>
                <a:spcPct val="100000"/>
              </a:lnSpc>
              <a:buNone/>
            </a:pPr>
            <a:endParaRPr lang="en-US" sz="2400" dirty="0"/>
          </a:p>
        </p:txBody>
      </p:sp>
    </p:spTree>
    <p:extLst>
      <p:ext uri="{BB962C8B-B14F-4D97-AF65-F5344CB8AC3E}">
        <p14:creationId xmlns:p14="http://schemas.microsoft.com/office/powerpoint/2010/main" val="3383756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close up of an umbrella&#10;&#10;Description automatically generated">
            <a:extLst>
              <a:ext uri="{FF2B5EF4-FFF2-40B4-BE49-F238E27FC236}">
                <a16:creationId xmlns="" xmlns:a16="http://schemas.microsoft.com/office/drawing/2014/main" id="{42247E85-06CF-EE41-A943-19CB8075ECA6}"/>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12"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 xmlns:a16="http://schemas.microsoft.com/office/drawing/2014/main" id="{EEDDFCA9-FF45-CE47-8A70-97AAF6D0E0BB}"/>
              </a:ext>
            </a:extLst>
          </p:cNvPr>
          <p:cNvSpPr>
            <a:spLocks noGrp="1"/>
          </p:cNvSpPr>
          <p:nvPr>
            <p:ph type="title"/>
          </p:nvPr>
        </p:nvSpPr>
        <p:spPr>
          <a:xfrm>
            <a:off x="657196" y="2488717"/>
            <a:ext cx="4204137" cy="1342754"/>
          </a:xfrm>
        </p:spPr>
        <p:txBody>
          <a:bodyPr>
            <a:normAutofit/>
          </a:bodyPr>
          <a:lstStyle/>
          <a:p>
            <a:pPr algn="ctr"/>
            <a:r>
              <a:rPr lang="en-US" sz="3200" b="1" dirty="0" smtClean="0">
                <a:latin typeface="Avenir Next" panose="020B0503020202020204" pitchFamily="34" charset="0"/>
              </a:rPr>
              <a:t>LA RELIGION</a:t>
            </a:r>
            <a:endParaRPr lang="en-US" sz="3200" b="1" dirty="0">
              <a:latin typeface="Avenir Next" panose="020B0503020202020204" pitchFamily="34" charset="0"/>
            </a:endParaRPr>
          </a:p>
        </p:txBody>
      </p:sp>
      <p:cxnSp>
        <p:nvCxnSpPr>
          <p:cNvPr id="14" name="Straight Connector 13">
            <a:extLst>
              <a:ext uri="{FF2B5EF4-FFF2-40B4-BE49-F238E27FC236}">
                <a16:creationId xmlns="" xmlns:a16="http://schemas.microsoft.com/office/drawing/2014/main" id="{20E3A342-4D61-4E3F-AF90-1AB42AEB96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C6453906-E5E2-0D43-A598-8B24FC7D124D}"/>
              </a:ext>
            </a:extLst>
          </p:cNvPr>
          <p:cNvSpPr>
            <a:spLocks noGrp="1"/>
          </p:cNvSpPr>
          <p:nvPr>
            <p:ph idx="1"/>
          </p:nvPr>
        </p:nvSpPr>
        <p:spPr>
          <a:xfrm>
            <a:off x="525516" y="3535140"/>
            <a:ext cx="8840553" cy="2619839"/>
          </a:xfrm>
        </p:spPr>
        <p:txBody>
          <a:bodyPr anchor="ctr">
            <a:normAutofit/>
          </a:bodyPr>
          <a:lstStyle/>
          <a:p>
            <a:pPr marL="0" indent="0">
              <a:buNone/>
            </a:pPr>
            <a:r>
              <a:rPr lang="fr-FR" sz="2400" dirty="0"/>
              <a:t>La prière fervente ainsi que la répétition de versets bibliques réconfortants sont d'excellents outils pour soulager la douleur de ceux qui souffrent de symptômes post-traumatiques. Voici quelques exemples de versets bibliques de la Nouvelle version internationale qui peuvent être lus et relus, mémorisés pour développer la foi et la confiance en Dieu et faire face aux pensées et aux sentiments anxieux :</a:t>
            </a:r>
            <a:endParaRPr lang="en-US" sz="2400" dirty="0"/>
          </a:p>
          <a:p>
            <a:pPr marL="0" indent="0" algn="ctr">
              <a:buNone/>
            </a:pPr>
            <a:endParaRPr lang="en-US" sz="2400" dirty="0"/>
          </a:p>
        </p:txBody>
      </p:sp>
    </p:spTree>
    <p:extLst>
      <p:ext uri="{BB962C8B-B14F-4D97-AF65-F5344CB8AC3E}">
        <p14:creationId xmlns:p14="http://schemas.microsoft.com/office/powerpoint/2010/main" val="1202909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 xmlns:a16="http://schemas.microsoft.com/office/drawing/2014/main" id="{F848BDF8-0CBA-2E4E-B6F3-ACD9C00B87D2}"/>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 xmlns:a16="http://schemas.microsoft.com/office/drawing/2014/main" id="{BA2F4F1F-70B4-1540-A8F7-D748912C775E}"/>
              </a:ext>
            </a:extLst>
          </p:cNvPr>
          <p:cNvSpPr>
            <a:spLocks noGrp="1"/>
          </p:cNvSpPr>
          <p:nvPr>
            <p:ph type="title"/>
          </p:nvPr>
        </p:nvSpPr>
        <p:spPr>
          <a:xfrm>
            <a:off x="679270" y="2488719"/>
            <a:ext cx="4234316" cy="1342753"/>
          </a:xfrm>
        </p:spPr>
        <p:txBody>
          <a:bodyPr>
            <a:normAutofit/>
          </a:bodyPr>
          <a:lstStyle/>
          <a:p>
            <a:pPr algn="ctr"/>
            <a:r>
              <a:rPr lang="en-US" sz="3200" b="1" dirty="0" smtClean="0">
                <a:latin typeface="Avenir Next" panose="020B0503020202020204" pitchFamily="34" charset="0"/>
              </a:rPr>
              <a:t>LA BIBLE</a:t>
            </a:r>
            <a:endParaRPr lang="en-US" sz="3200" b="1" dirty="0">
              <a:latin typeface="Avenir Next" panose="020B0503020202020204" pitchFamily="34" charset="0"/>
            </a:endParaRPr>
          </a:p>
        </p:txBody>
      </p:sp>
      <p:cxnSp>
        <p:nvCxnSpPr>
          <p:cNvPr id="11" name="Straight Connector 10">
            <a:extLst>
              <a:ext uri="{FF2B5EF4-FFF2-40B4-BE49-F238E27FC236}">
                <a16:creationId xmlns="" xmlns:a16="http://schemas.microsoft.com/office/drawing/2014/main" id="{20E3A342-4D61-4E3F-AF90-1AB42AEB96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E0BAC344-609B-7D47-822F-A3EBFFA3F7EB}"/>
              </a:ext>
            </a:extLst>
          </p:cNvPr>
          <p:cNvSpPr>
            <a:spLocks noGrp="1"/>
          </p:cNvSpPr>
          <p:nvPr>
            <p:ph idx="1"/>
          </p:nvPr>
        </p:nvSpPr>
        <p:spPr>
          <a:xfrm>
            <a:off x="587828" y="3770273"/>
            <a:ext cx="8856617" cy="2619838"/>
          </a:xfrm>
        </p:spPr>
        <p:txBody>
          <a:bodyPr anchor="ctr">
            <a:normAutofit/>
          </a:bodyPr>
          <a:lstStyle/>
          <a:p>
            <a:pPr marL="0" indent="0" algn="ctr">
              <a:lnSpc>
                <a:spcPct val="100000"/>
              </a:lnSpc>
              <a:buNone/>
            </a:pPr>
            <a:r>
              <a:rPr lang="fr-FR" sz="2400" dirty="0"/>
              <a:t>« </a:t>
            </a:r>
            <a:r>
              <a:rPr lang="en-US" sz="2400" dirty="0" err="1"/>
              <a:t>Dans</a:t>
            </a:r>
            <a:r>
              <a:rPr lang="en-US" sz="2400" dirty="0"/>
              <a:t> </a:t>
            </a:r>
            <a:r>
              <a:rPr lang="en-US" sz="2400" dirty="0" err="1"/>
              <a:t>leur</a:t>
            </a:r>
            <a:r>
              <a:rPr lang="en-US" sz="2400" dirty="0"/>
              <a:t> </a:t>
            </a:r>
            <a:r>
              <a:rPr lang="en-US" sz="2400" dirty="0" err="1"/>
              <a:t>détresse</a:t>
            </a:r>
            <a:r>
              <a:rPr lang="en-US" sz="2400" dirty="0"/>
              <a:t>, </a:t>
            </a:r>
            <a:r>
              <a:rPr lang="en-US" sz="2400" dirty="0" err="1"/>
              <a:t>ils</a:t>
            </a:r>
            <a:r>
              <a:rPr lang="en-US" sz="2400" dirty="0"/>
              <a:t> </a:t>
            </a:r>
            <a:r>
              <a:rPr lang="en-US" sz="2400" dirty="0" err="1"/>
              <a:t>crièrent</a:t>
            </a:r>
            <a:r>
              <a:rPr lang="en-US" sz="2400" dirty="0"/>
              <a:t> </a:t>
            </a:r>
            <a:r>
              <a:rPr lang="en-US" sz="2400" dirty="0" err="1"/>
              <a:t>à</a:t>
            </a:r>
            <a:r>
              <a:rPr lang="en-US" sz="2400" dirty="0"/>
              <a:t> </a:t>
            </a:r>
            <a:r>
              <a:rPr lang="en-US" sz="2400" dirty="0" err="1"/>
              <a:t>l’Eternel</a:t>
            </a:r>
            <a:r>
              <a:rPr lang="en-US" sz="2400" dirty="0"/>
              <a:t>, </a:t>
            </a:r>
            <a:endParaRPr lang="en-US" sz="2400" dirty="0" smtClean="0"/>
          </a:p>
          <a:p>
            <a:pPr marL="0" indent="0" algn="ctr">
              <a:lnSpc>
                <a:spcPct val="100000"/>
              </a:lnSpc>
              <a:buNone/>
            </a:pPr>
            <a:r>
              <a:rPr lang="en-US" sz="2400" dirty="0" smtClean="0"/>
              <a:t>et </a:t>
            </a:r>
            <a:r>
              <a:rPr lang="en-US" sz="2400" dirty="0" err="1"/>
              <a:t>il</a:t>
            </a:r>
            <a:r>
              <a:rPr lang="en-US" sz="2400" dirty="0"/>
              <a:t> les </a:t>
            </a:r>
            <a:r>
              <a:rPr lang="en-US" sz="2400" dirty="0" err="1"/>
              <a:t>délivra</a:t>
            </a:r>
            <a:r>
              <a:rPr lang="en-US" sz="2400" dirty="0"/>
              <a:t> de </a:t>
            </a:r>
            <a:r>
              <a:rPr lang="en-US" sz="2400" dirty="0" err="1"/>
              <a:t>leurs</a:t>
            </a:r>
            <a:r>
              <a:rPr lang="en-US" sz="2400" dirty="0"/>
              <a:t> </a:t>
            </a:r>
            <a:r>
              <a:rPr lang="en-US" sz="2400" dirty="0" err="1"/>
              <a:t>angoisses</a:t>
            </a:r>
            <a:r>
              <a:rPr lang="en-US" sz="2400" dirty="0"/>
              <a:t>.</a:t>
            </a:r>
            <a:br>
              <a:rPr lang="en-US" sz="2400" dirty="0"/>
            </a:br>
            <a:r>
              <a:rPr lang="en-US" sz="2400" dirty="0"/>
              <a:t>Il les fit </a:t>
            </a:r>
            <a:r>
              <a:rPr lang="en-US" sz="2400" dirty="0" err="1"/>
              <a:t>sortir</a:t>
            </a:r>
            <a:r>
              <a:rPr lang="en-US" sz="2400" dirty="0"/>
              <a:t> des </a:t>
            </a:r>
            <a:r>
              <a:rPr lang="en-US" sz="2400" dirty="0" err="1"/>
              <a:t>lieux</a:t>
            </a:r>
            <a:r>
              <a:rPr lang="en-US" sz="2400" dirty="0"/>
              <a:t> </a:t>
            </a:r>
            <a:r>
              <a:rPr lang="en-US" sz="2400" dirty="0" err="1"/>
              <a:t>sombres</a:t>
            </a:r>
            <a:r>
              <a:rPr lang="en-US" sz="2400" dirty="0"/>
              <a:t> et </a:t>
            </a:r>
            <a:r>
              <a:rPr lang="en-US" sz="2400" dirty="0" err="1"/>
              <a:t>ténébreux</a:t>
            </a:r>
            <a:r>
              <a:rPr lang="en-US" sz="2400" dirty="0"/>
              <a:t>, </a:t>
            </a:r>
            <a:endParaRPr lang="en-US" sz="2400" dirty="0" smtClean="0"/>
          </a:p>
          <a:p>
            <a:pPr marL="0" indent="0" algn="ctr">
              <a:lnSpc>
                <a:spcPct val="100000"/>
              </a:lnSpc>
              <a:buNone/>
            </a:pPr>
            <a:r>
              <a:rPr lang="en-US" sz="2400" dirty="0" err="1" smtClean="0"/>
              <a:t>il</a:t>
            </a:r>
            <a:r>
              <a:rPr lang="en-US" sz="2400" dirty="0" smtClean="0"/>
              <a:t> </a:t>
            </a:r>
            <a:r>
              <a:rPr lang="en-US" sz="2400" dirty="0" err="1"/>
              <a:t>rompit</a:t>
            </a:r>
            <a:r>
              <a:rPr lang="en-US" sz="2400" dirty="0"/>
              <a:t> les liens qui les </a:t>
            </a:r>
            <a:r>
              <a:rPr lang="en-US" sz="2400" dirty="0" err="1"/>
              <a:t>retenaient</a:t>
            </a:r>
            <a:r>
              <a:rPr lang="en-US" sz="2400" dirty="0"/>
              <a:t>. </a:t>
            </a:r>
            <a:r>
              <a:rPr lang="fr-FR" sz="2400" dirty="0" smtClean="0"/>
              <a:t>»</a:t>
            </a:r>
          </a:p>
          <a:p>
            <a:pPr marL="0" indent="0" algn="ctr">
              <a:lnSpc>
                <a:spcPct val="100000"/>
              </a:lnSpc>
              <a:buNone/>
            </a:pPr>
            <a:r>
              <a:rPr lang="fr-FR" sz="2400" dirty="0" smtClean="0"/>
              <a:t>(</a:t>
            </a:r>
            <a:r>
              <a:rPr lang="fr-FR" sz="2400" dirty="0"/>
              <a:t>Psaumes 107</a:t>
            </a:r>
            <a:r>
              <a:rPr lang="fr-FR" sz="2400" dirty="0" smtClean="0"/>
              <a:t>:13</a:t>
            </a:r>
            <a:r>
              <a:rPr lang="fr-FR" sz="2400" dirty="0"/>
              <a:t>, 14, BDS).</a:t>
            </a:r>
            <a:r>
              <a:rPr lang="en-US" sz="2400" dirty="0"/>
              <a:t> </a:t>
            </a:r>
          </a:p>
        </p:txBody>
      </p:sp>
    </p:spTree>
    <p:extLst>
      <p:ext uri="{BB962C8B-B14F-4D97-AF65-F5344CB8AC3E}">
        <p14:creationId xmlns:p14="http://schemas.microsoft.com/office/powerpoint/2010/main" val="2349119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 xmlns:a16="http://schemas.microsoft.com/office/drawing/2014/main" id="{D190A122-C5E2-BF46-9709-58D7EC414B76}"/>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1" name="Straight Connector 10">
            <a:extLst>
              <a:ext uri="{FF2B5EF4-FFF2-40B4-BE49-F238E27FC236}">
                <a16:creationId xmlns="" xmlns:a16="http://schemas.microsoft.com/office/drawing/2014/main" id="{20E3A342-4D61-4E3F-AF90-1AB42AEB96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45F38D58-CE27-8C47-A245-D04CE4B45CF2}"/>
              </a:ext>
            </a:extLst>
          </p:cNvPr>
          <p:cNvSpPr>
            <a:spLocks noGrp="1"/>
          </p:cNvSpPr>
          <p:nvPr>
            <p:ph idx="1"/>
          </p:nvPr>
        </p:nvSpPr>
        <p:spPr>
          <a:xfrm>
            <a:off x="525516" y="3417573"/>
            <a:ext cx="8017593" cy="2619839"/>
          </a:xfrm>
        </p:spPr>
        <p:txBody>
          <a:bodyPr anchor="ctr">
            <a:normAutofit/>
          </a:bodyPr>
          <a:lstStyle/>
          <a:p>
            <a:pPr marL="0" indent="0" algn="ctr">
              <a:lnSpc>
                <a:spcPct val="100000"/>
              </a:lnSpc>
              <a:buNone/>
            </a:pPr>
            <a:r>
              <a:rPr lang="fr-FR" sz="2400" dirty="0"/>
              <a:t>« </a:t>
            </a:r>
            <a:r>
              <a:rPr lang="en-US" sz="2400" dirty="0" err="1"/>
              <a:t>Celui</a:t>
            </a:r>
            <a:r>
              <a:rPr lang="en-US" sz="2400" dirty="0"/>
              <a:t> qui </a:t>
            </a:r>
            <a:r>
              <a:rPr lang="en-US" sz="2400" dirty="0" err="1"/>
              <a:t>demeure</a:t>
            </a:r>
            <a:r>
              <a:rPr lang="en-US" sz="2400" dirty="0"/>
              <a:t> sous </a:t>
            </a:r>
            <a:r>
              <a:rPr lang="en-US" sz="2400" dirty="0" err="1"/>
              <a:t>l'abri</a:t>
            </a:r>
            <a:r>
              <a:rPr lang="en-US" sz="2400" dirty="0"/>
              <a:t> du </a:t>
            </a:r>
            <a:r>
              <a:rPr lang="en-US" sz="2400" dirty="0" err="1"/>
              <a:t>Très</a:t>
            </a:r>
            <a:r>
              <a:rPr lang="en-US" sz="2400" dirty="0"/>
              <a:t> Haut Repose </a:t>
            </a:r>
            <a:r>
              <a:rPr lang="en-US" sz="2400" dirty="0" err="1"/>
              <a:t>à</a:t>
            </a:r>
            <a:r>
              <a:rPr lang="en-US" sz="2400" dirty="0"/>
              <a:t> </a:t>
            </a:r>
            <a:r>
              <a:rPr lang="en-US" sz="2400" dirty="0" err="1"/>
              <a:t>l'ombre</a:t>
            </a:r>
            <a:r>
              <a:rPr lang="en-US" sz="2400" dirty="0"/>
              <a:t> du Tout Puissant. Je dis </a:t>
            </a:r>
            <a:r>
              <a:rPr lang="en-US" sz="2400" dirty="0" err="1"/>
              <a:t>à</a:t>
            </a:r>
            <a:r>
              <a:rPr lang="en-US" sz="2400" dirty="0"/>
              <a:t> </a:t>
            </a:r>
            <a:r>
              <a:rPr lang="en-US" sz="2400" dirty="0" err="1"/>
              <a:t>l'Éternel</a:t>
            </a:r>
            <a:r>
              <a:rPr lang="en-US" sz="2400" dirty="0"/>
              <a:t>: Mon refuge et ma </a:t>
            </a:r>
            <a:r>
              <a:rPr lang="en-US" sz="2400" dirty="0" err="1"/>
              <a:t>forteresse</a:t>
            </a:r>
            <a:r>
              <a:rPr lang="en-US" sz="2400" dirty="0"/>
              <a:t>, Mon </a:t>
            </a:r>
            <a:r>
              <a:rPr lang="en-US" sz="2400" dirty="0" err="1"/>
              <a:t>Dieu</a:t>
            </a:r>
            <a:r>
              <a:rPr lang="en-US" sz="2400" dirty="0"/>
              <a:t> en qui je me </a:t>
            </a:r>
            <a:r>
              <a:rPr lang="en-US" sz="2400" dirty="0" err="1"/>
              <a:t>confie</a:t>
            </a:r>
            <a:r>
              <a:rPr lang="en-US" sz="2400" dirty="0"/>
              <a:t>! </a:t>
            </a:r>
            <a:r>
              <a:rPr lang="fr-FR" sz="2400" dirty="0"/>
              <a:t>» </a:t>
            </a:r>
            <a:endParaRPr lang="fr-FR" sz="2400" dirty="0" smtClean="0"/>
          </a:p>
          <a:p>
            <a:pPr marL="0" indent="0" algn="ctr">
              <a:lnSpc>
                <a:spcPct val="100000"/>
              </a:lnSpc>
              <a:buNone/>
            </a:pPr>
            <a:r>
              <a:rPr lang="fr-FR" sz="2400" dirty="0" smtClean="0"/>
              <a:t>(</a:t>
            </a:r>
            <a:r>
              <a:rPr lang="fr-FR" sz="2400" dirty="0"/>
              <a:t>Psaumes 91:1, 2).</a:t>
            </a:r>
            <a:r>
              <a:rPr lang="en-US" sz="2400" dirty="0"/>
              <a:t> </a:t>
            </a:r>
          </a:p>
        </p:txBody>
      </p:sp>
      <p:sp>
        <p:nvSpPr>
          <p:cNvPr id="7" name="Title 1">
            <a:extLst>
              <a:ext uri="{FF2B5EF4-FFF2-40B4-BE49-F238E27FC236}">
                <a16:creationId xmlns="" xmlns:a16="http://schemas.microsoft.com/office/drawing/2014/main" id="{50A4ED5E-6F05-6048-8A05-3B8D1C1831F5}"/>
              </a:ext>
            </a:extLst>
          </p:cNvPr>
          <p:cNvSpPr>
            <a:spLocks noGrp="1"/>
          </p:cNvSpPr>
          <p:nvPr>
            <p:ph type="title"/>
          </p:nvPr>
        </p:nvSpPr>
        <p:spPr>
          <a:xfrm>
            <a:off x="709613" y="2489291"/>
            <a:ext cx="4203700" cy="1341438"/>
          </a:xfrm>
        </p:spPr>
        <p:txBody>
          <a:bodyPr>
            <a:normAutofit/>
          </a:bodyPr>
          <a:lstStyle/>
          <a:p>
            <a:pPr algn="ctr"/>
            <a:r>
              <a:rPr lang="en-US" sz="3200" b="1" dirty="0" smtClean="0">
                <a:latin typeface="Avenir Next" panose="020B0503020202020204" pitchFamily="34" charset="0"/>
              </a:rPr>
              <a:t>LA BIBLE</a:t>
            </a:r>
            <a:endParaRPr lang="en-US" sz="3200" b="1" dirty="0">
              <a:latin typeface="Avenir Next" panose="020B0503020202020204" pitchFamily="34" charset="0"/>
            </a:endParaRPr>
          </a:p>
        </p:txBody>
      </p:sp>
    </p:spTree>
    <p:extLst>
      <p:ext uri="{BB962C8B-B14F-4D97-AF65-F5344CB8AC3E}">
        <p14:creationId xmlns:p14="http://schemas.microsoft.com/office/powerpoint/2010/main" val="2818111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 xmlns:a16="http://schemas.microsoft.com/office/drawing/2014/main" id="{8FBF76D9-A14F-E541-86AC-2D6F5245DB8A}"/>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1" name="Straight Connector 10">
            <a:extLst>
              <a:ext uri="{FF2B5EF4-FFF2-40B4-BE49-F238E27FC236}">
                <a16:creationId xmlns="" xmlns:a16="http://schemas.microsoft.com/office/drawing/2014/main" id="{20E3A342-4D61-4E3F-AF90-1AB42AEB96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AEF98F8B-D9AA-7D4C-BCA5-3B57E70DB77F}"/>
              </a:ext>
            </a:extLst>
          </p:cNvPr>
          <p:cNvSpPr>
            <a:spLocks noGrp="1"/>
          </p:cNvSpPr>
          <p:nvPr>
            <p:ph idx="1"/>
          </p:nvPr>
        </p:nvSpPr>
        <p:spPr>
          <a:xfrm>
            <a:off x="525515" y="3822523"/>
            <a:ext cx="9389193" cy="2619839"/>
          </a:xfrm>
        </p:spPr>
        <p:txBody>
          <a:bodyPr anchor="ctr">
            <a:normAutofit/>
          </a:bodyPr>
          <a:lstStyle/>
          <a:p>
            <a:pPr marL="0" indent="0" algn="ctr">
              <a:lnSpc>
                <a:spcPct val="100000"/>
              </a:lnSpc>
              <a:buNone/>
            </a:pPr>
            <a:r>
              <a:rPr lang="fr-FR" sz="2400" dirty="0"/>
              <a:t>« Il te couvrira de ses plumes, Et tu trouveras un refuge sous ses ailes; Sa fidélité est un bouclier et une cuirasse. Tu ne craindras ni les terreurs de la nuit, Ni la flèche qui vole de jour, Ni la peste qui marche dans les ténèbres, Ni la contagion qui frappe en plein midi. </a:t>
            </a:r>
            <a:r>
              <a:rPr lang="fr-FR" sz="2400" dirty="0" smtClean="0"/>
              <a:t>»</a:t>
            </a:r>
          </a:p>
          <a:p>
            <a:pPr marL="0" indent="0" algn="ctr">
              <a:lnSpc>
                <a:spcPct val="100000"/>
              </a:lnSpc>
              <a:buNone/>
            </a:pPr>
            <a:r>
              <a:rPr lang="fr-FR" sz="2400" dirty="0" smtClean="0"/>
              <a:t> </a:t>
            </a:r>
            <a:r>
              <a:rPr lang="fr-FR" sz="2400" dirty="0"/>
              <a:t>(Psaumes 91:4-6).</a:t>
            </a:r>
            <a:r>
              <a:rPr lang="en-US" sz="2400" dirty="0"/>
              <a:t> </a:t>
            </a:r>
          </a:p>
        </p:txBody>
      </p:sp>
      <p:sp>
        <p:nvSpPr>
          <p:cNvPr id="7" name="Title 1">
            <a:extLst>
              <a:ext uri="{FF2B5EF4-FFF2-40B4-BE49-F238E27FC236}">
                <a16:creationId xmlns="" xmlns:a16="http://schemas.microsoft.com/office/drawing/2014/main" id="{78A8DE8D-EE24-AD46-86F7-CA6CA7031B10}"/>
              </a:ext>
            </a:extLst>
          </p:cNvPr>
          <p:cNvSpPr>
            <a:spLocks noGrp="1"/>
          </p:cNvSpPr>
          <p:nvPr>
            <p:ph type="title"/>
          </p:nvPr>
        </p:nvSpPr>
        <p:spPr>
          <a:xfrm>
            <a:off x="709613" y="2489293"/>
            <a:ext cx="4203700" cy="1341438"/>
          </a:xfrm>
        </p:spPr>
        <p:txBody>
          <a:bodyPr>
            <a:normAutofit/>
          </a:bodyPr>
          <a:lstStyle/>
          <a:p>
            <a:pPr algn="ctr"/>
            <a:r>
              <a:rPr lang="en-US" sz="3200" b="1" dirty="0" smtClean="0">
                <a:latin typeface="Avenir Next" panose="020B0503020202020204" pitchFamily="34" charset="0"/>
              </a:rPr>
              <a:t>LA BIBLE</a:t>
            </a:r>
            <a:endParaRPr lang="en-US" sz="3200" b="1" dirty="0">
              <a:latin typeface="Avenir Next" panose="020B0503020202020204" pitchFamily="34" charset="0"/>
            </a:endParaRPr>
          </a:p>
        </p:txBody>
      </p:sp>
    </p:spTree>
    <p:extLst>
      <p:ext uri="{BB962C8B-B14F-4D97-AF65-F5344CB8AC3E}">
        <p14:creationId xmlns:p14="http://schemas.microsoft.com/office/powerpoint/2010/main" val="3747398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 xmlns:a16="http://schemas.microsoft.com/office/drawing/2014/main" id="{2565B2EB-58CF-4D40-B244-77FCB5BDADD2}"/>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1" name="Straight Connector 10">
            <a:extLst>
              <a:ext uri="{FF2B5EF4-FFF2-40B4-BE49-F238E27FC236}">
                <a16:creationId xmlns="" xmlns:a16="http://schemas.microsoft.com/office/drawing/2014/main" id="{20E3A342-4D61-4E3F-AF90-1AB42AEB96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FA7A3A2B-74CE-CC46-8E3F-1A90C658E7BB}"/>
              </a:ext>
            </a:extLst>
          </p:cNvPr>
          <p:cNvSpPr>
            <a:spLocks noGrp="1"/>
          </p:cNvSpPr>
          <p:nvPr>
            <p:ph idx="1"/>
          </p:nvPr>
        </p:nvSpPr>
        <p:spPr>
          <a:xfrm>
            <a:off x="695335" y="3718021"/>
            <a:ext cx="8801364" cy="2619839"/>
          </a:xfrm>
        </p:spPr>
        <p:txBody>
          <a:bodyPr anchor="ctr">
            <a:normAutofit/>
          </a:bodyPr>
          <a:lstStyle/>
          <a:p>
            <a:pPr marL="0" indent="0" algn="ctr">
              <a:buNone/>
            </a:pPr>
            <a:r>
              <a:rPr lang="fr-FR" sz="2400" dirty="0"/>
              <a:t>« </a:t>
            </a:r>
            <a:r>
              <a:rPr lang="en-US" sz="2400" dirty="0"/>
              <a:t>Ne </a:t>
            </a:r>
            <a:r>
              <a:rPr lang="en-US" sz="2400" dirty="0" err="1"/>
              <a:t>crains</a:t>
            </a:r>
            <a:r>
              <a:rPr lang="en-US" sz="2400" dirty="0"/>
              <a:t> </a:t>
            </a:r>
            <a:r>
              <a:rPr lang="en-US" sz="2400" dirty="0" err="1"/>
              <a:t>rien</a:t>
            </a:r>
            <a:r>
              <a:rPr lang="en-US" sz="2400" dirty="0"/>
              <a:t>, car je </a:t>
            </a:r>
            <a:r>
              <a:rPr lang="en-US" sz="2400" dirty="0" err="1"/>
              <a:t>suis</a:t>
            </a:r>
            <a:r>
              <a:rPr lang="en-US" sz="2400" dirty="0"/>
              <a:t> avec </a:t>
            </a:r>
            <a:r>
              <a:rPr lang="en-US" sz="2400" dirty="0" err="1"/>
              <a:t>toi</a:t>
            </a:r>
            <a:r>
              <a:rPr lang="en-US" sz="2400" dirty="0"/>
              <a:t>; Ne </a:t>
            </a:r>
            <a:r>
              <a:rPr lang="en-US" sz="2400" dirty="0" err="1"/>
              <a:t>promène</a:t>
            </a:r>
            <a:r>
              <a:rPr lang="en-US" sz="2400" dirty="0"/>
              <a:t> pas des regards </a:t>
            </a:r>
            <a:r>
              <a:rPr lang="en-US" sz="2400" dirty="0" err="1"/>
              <a:t>inquiets</a:t>
            </a:r>
            <a:r>
              <a:rPr lang="en-US" sz="2400" dirty="0"/>
              <a:t>, car je </a:t>
            </a:r>
            <a:r>
              <a:rPr lang="en-US" sz="2400" dirty="0" err="1"/>
              <a:t>suis</a:t>
            </a:r>
            <a:r>
              <a:rPr lang="en-US" sz="2400" dirty="0"/>
              <a:t> ton </a:t>
            </a:r>
            <a:r>
              <a:rPr lang="en-US" sz="2400" dirty="0" err="1"/>
              <a:t>Dieu</a:t>
            </a:r>
            <a:r>
              <a:rPr lang="en-US" sz="2400" dirty="0"/>
              <a:t>; Je </a:t>
            </a:r>
            <a:r>
              <a:rPr lang="en-US" sz="2400" dirty="0" err="1"/>
              <a:t>te</a:t>
            </a:r>
            <a:r>
              <a:rPr lang="en-US" sz="2400" dirty="0"/>
              <a:t> </a:t>
            </a:r>
            <a:r>
              <a:rPr lang="en-US" sz="2400" dirty="0" err="1"/>
              <a:t>fortifie</a:t>
            </a:r>
            <a:r>
              <a:rPr lang="en-US" sz="2400" dirty="0"/>
              <a:t>, je </a:t>
            </a:r>
            <a:r>
              <a:rPr lang="en-US" sz="2400" dirty="0" err="1"/>
              <a:t>viens</a:t>
            </a:r>
            <a:r>
              <a:rPr lang="en-US" sz="2400" dirty="0"/>
              <a:t> </a:t>
            </a:r>
            <a:r>
              <a:rPr lang="en-US" sz="2400" dirty="0" err="1"/>
              <a:t>à</a:t>
            </a:r>
            <a:r>
              <a:rPr lang="en-US" sz="2400" dirty="0"/>
              <a:t> ton </a:t>
            </a:r>
            <a:r>
              <a:rPr lang="en-US" sz="2400" dirty="0" err="1"/>
              <a:t>secours</a:t>
            </a:r>
            <a:r>
              <a:rPr lang="en-US" sz="2400" dirty="0"/>
              <a:t>, Je </a:t>
            </a:r>
            <a:r>
              <a:rPr lang="en-US" sz="2400" dirty="0" err="1"/>
              <a:t>te</a:t>
            </a:r>
            <a:r>
              <a:rPr lang="en-US" sz="2400" dirty="0"/>
              <a:t> </a:t>
            </a:r>
            <a:r>
              <a:rPr lang="en-US" sz="2400" dirty="0" err="1"/>
              <a:t>soutiens</a:t>
            </a:r>
            <a:r>
              <a:rPr lang="en-US" sz="2400" dirty="0"/>
              <a:t> de ma </a:t>
            </a:r>
            <a:r>
              <a:rPr lang="en-US" sz="2400" dirty="0" err="1"/>
              <a:t>droite</a:t>
            </a:r>
            <a:r>
              <a:rPr lang="en-US" sz="2400" dirty="0"/>
              <a:t> </a:t>
            </a:r>
            <a:r>
              <a:rPr lang="en-US" sz="2400" dirty="0" err="1"/>
              <a:t>triomphante</a:t>
            </a:r>
            <a:r>
              <a:rPr lang="en-US" sz="2400" dirty="0"/>
              <a:t>. </a:t>
            </a:r>
            <a:r>
              <a:rPr lang="fr-FR" sz="2400" dirty="0"/>
              <a:t>» </a:t>
            </a:r>
            <a:endParaRPr lang="fr-FR" sz="2400" dirty="0" smtClean="0"/>
          </a:p>
          <a:p>
            <a:pPr marL="0" indent="0" algn="ctr">
              <a:buNone/>
            </a:pPr>
            <a:r>
              <a:rPr lang="fr-FR" sz="2400" dirty="0" smtClean="0"/>
              <a:t>(</a:t>
            </a:r>
            <a:r>
              <a:rPr lang="fr-FR" sz="2400" dirty="0"/>
              <a:t>Esaïe 41:10).</a:t>
            </a:r>
            <a:r>
              <a:rPr lang="en-US" sz="2400" dirty="0"/>
              <a:t> </a:t>
            </a:r>
          </a:p>
        </p:txBody>
      </p:sp>
      <p:sp>
        <p:nvSpPr>
          <p:cNvPr id="7" name="Title 1">
            <a:extLst>
              <a:ext uri="{FF2B5EF4-FFF2-40B4-BE49-F238E27FC236}">
                <a16:creationId xmlns="" xmlns:a16="http://schemas.microsoft.com/office/drawing/2014/main" id="{7CCCEA5F-D42D-0E4C-87DD-223D77280B6B}"/>
              </a:ext>
            </a:extLst>
          </p:cNvPr>
          <p:cNvSpPr>
            <a:spLocks noGrp="1"/>
          </p:cNvSpPr>
          <p:nvPr>
            <p:ph type="title"/>
          </p:nvPr>
        </p:nvSpPr>
        <p:spPr>
          <a:xfrm>
            <a:off x="683485" y="2476228"/>
            <a:ext cx="4203700" cy="1341438"/>
          </a:xfrm>
        </p:spPr>
        <p:txBody>
          <a:bodyPr>
            <a:normAutofit/>
          </a:bodyPr>
          <a:lstStyle/>
          <a:p>
            <a:pPr algn="ctr"/>
            <a:r>
              <a:rPr lang="en-US" sz="3200" b="1" dirty="0" smtClean="0">
                <a:latin typeface="Avenir Next" panose="020B0503020202020204" pitchFamily="34" charset="0"/>
              </a:rPr>
              <a:t>LA BIBLE</a:t>
            </a:r>
            <a:endParaRPr lang="en-US" sz="3200" b="1" dirty="0">
              <a:latin typeface="Avenir Next" panose="020B0503020202020204" pitchFamily="34" charset="0"/>
            </a:endParaRPr>
          </a:p>
        </p:txBody>
      </p:sp>
    </p:spTree>
    <p:extLst>
      <p:ext uri="{BB962C8B-B14F-4D97-AF65-F5344CB8AC3E}">
        <p14:creationId xmlns:p14="http://schemas.microsoft.com/office/powerpoint/2010/main" val="1868703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 xmlns:a16="http://schemas.microsoft.com/office/drawing/2014/main" id="{C777C3CF-4E51-F044-A037-0011388260C7}"/>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1" name="Straight Connector 10">
            <a:extLst>
              <a:ext uri="{FF2B5EF4-FFF2-40B4-BE49-F238E27FC236}">
                <a16:creationId xmlns="" xmlns:a16="http://schemas.microsoft.com/office/drawing/2014/main" id="{20E3A342-4D61-4E3F-AF90-1AB42AEB96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59E5DEB6-8060-7C4C-94DC-58A7943B5D2D}"/>
              </a:ext>
            </a:extLst>
          </p:cNvPr>
          <p:cNvSpPr>
            <a:spLocks noGrp="1"/>
          </p:cNvSpPr>
          <p:nvPr>
            <p:ph idx="1"/>
          </p:nvPr>
        </p:nvSpPr>
        <p:spPr>
          <a:xfrm>
            <a:off x="151839" y="3064603"/>
            <a:ext cx="10269854" cy="3821309"/>
          </a:xfrm>
        </p:spPr>
        <p:txBody>
          <a:bodyPr anchor="ctr">
            <a:normAutofit/>
          </a:bodyPr>
          <a:lstStyle/>
          <a:p>
            <a:pPr marL="0" lvl="0" indent="0" algn="ctr">
              <a:buNone/>
            </a:pPr>
            <a:r>
              <a:rPr lang="fr-FR" sz="2400" dirty="0"/>
              <a:t>« </a:t>
            </a:r>
            <a:r>
              <a:rPr lang="en-US" sz="2400" dirty="0" err="1"/>
              <a:t>J'ai</a:t>
            </a:r>
            <a:r>
              <a:rPr lang="en-US" sz="2400" dirty="0"/>
              <a:t> </a:t>
            </a:r>
            <a:r>
              <a:rPr lang="en-US" sz="2400" dirty="0" err="1"/>
              <a:t>cherché</a:t>
            </a:r>
            <a:r>
              <a:rPr lang="en-US" sz="2400" dirty="0"/>
              <a:t> </a:t>
            </a:r>
            <a:r>
              <a:rPr lang="en-US" sz="2400" dirty="0" err="1"/>
              <a:t>l'Éternel</a:t>
            </a:r>
            <a:r>
              <a:rPr lang="en-US" sz="2400" dirty="0"/>
              <a:t>, et </a:t>
            </a:r>
            <a:r>
              <a:rPr lang="en-US" sz="2400" dirty="0" err="1"/>
              <a:t>il</a:t>
            </a:r>
            <a:r>
              <a:rPr lang="en-US" sz="2400" dirty="0"/>
              <a:t> </a:t>
            </a:r>
            <a:r>
              <a:rPr lang="en-US" sz="2400" dirty="0" err="1"/>
              <a:t>m'a</a:t>
            </a:r>
            <a:r>
              <a:rPr lang="en-US" sz="2400" dirty="0"/>
              <a:t> </a:t>
            </a:r>
            <a:r>
              <a:rPr lang="en-US" sz="2400" dirty="0" err="1"/>
              <a:t>répondu</a:t>
            </a:r>
            <a:r>
              <a:rPr lang="en-US" sz="2400" dirty="0"/>
              <a:t>; Il </a:t>
            </a:r>
            <a:r>
              <a:rPr lang="en-US" sz="2400" dirty="0" err="1"/>
              <a:t>m'a</a:t>
            </a:r>
            <a:r>
              <a:rPr lang="en-US" sz="2400" dirty="0"/>
              <a:t> </a:t>
            </a:r>
            <a:r>
              <a:rPr lang="en-US" sz="2400" dirty="0" err="1"/>
              <a:t>délivré</a:t>
            </a:r>
            <a:r>
              <a:rPr lang="en-US" sz="2400" dirty="0"/>
              <a:t> de </a:t>
            </a:r>
            <a:r>
              <a:rPr lang="en-US" sz="2400" dirty="0" err="1"/>
              <a:t>toutes</a:t>
            </a:r>
            <a:r>
              <a:rPr lang="en-US" sz="2400" dirty="0"/>
              <a:t> </a:t>
            </a:r>
            <a:r>
              <a:rPr lang="en-US" sz="2400" dirty="0" err="1"/>
              <a:t>mes</a:t>
            </a:r>
            <a:r>
              <a:rPr lang="en-US" sz="2400" dirty="0"/>
              <a:t> </a:t>
            </a:r>
            <a:r>
              <a:rPr lang="en-US" sz="2400" dirty="0" err="1"/>
              <a:t>frayeurs</a:t>
            </a:r>
            <a:r>
              <a:rPr lang="en-US" sz="2400" dirty="0"/>
              <a:t>. </a:t>
            </a:r>
            <a:r>
              <a:rPr lang="fr-FR" sz="2400" dirty="0"/>
              <a:t>» (Psaume 34:4).</a:t>
            </a:r>
            <a:r>
              <a:rPr lang="en-US" sz="2400" dirty="0"/>
              <a:t> </a:t>
            </a:r>
            <a:endParaRPr lang="en-US" sz="2400" dirty="0" smtClean="0"/>
          </a:p>
          <a:p>
            <a:pPr marL="0" lvl="0" indent="0" algn="ctr">
              <a:buNone/>
            </a:pPr>
            <a:r>
              <a:rPr lang="fr-FR" sz="2400" dirty="0"/>
              <a:t>« L’Esprit de l’Eternel, du Seigneur, est sur moi car l’Eternel m’a oint pour annoncer aux humiliés une bonne nouvelle. Oui, il m’a envoyé afin de panser ceux qui ont le cœur brisé, d’annoncer aux captifs leur </a:t>
            </a:r>
            <a:r>
              <a:rPr lang="fr-FR" sz="2400" dirty="0" err="1" smtClean="0"/>
              <a:t>déliverance</a:t>
            </a:r>
            <a:r>
              <a:rPr lang="fr-FR" sz="2400" dirty="0" smtClean="0"/>
              <a:t> </a:t>
            </a:r>
            <a:r>
              <a:rPr lang="fr-FR" sz="2400" dirty="0"/>
              <a:t>et à ceux qui sont prisonniers</a:t>
            </a:r>
            <a:r>
              <a:rPr lang="fr-FR" sz="2400" baseline="30000" dirty="0"/>
              <a:t> </a:t>
            </a:r>
            <a:r>
              <a:rPr lang="fr-FR" sz="2400" dirty="0"/>
              <a:t>leur mise en liberté, afin de proclamer, pour l’Eternel une année de faveur et un jour de rétribution pour notre Dieu, afin de consoler tous ceux qui mènent deuil, et d’apporter à ceux qui, dans </a:t>
            </a:r>
            <a:r>
              <a:rPr lang="fr-FR" sz="2400" dirty="0" smtClean="0"/>
              <a:t>Sion. </a:t>
            </a:r>
            <a:r>
              <a:rPr lang="fr-FR" sz="2400" dirty="0"/>
              <a:t>» </a:t>
            </a:r>
            <a:endParaRPr lang="fr-FR" sz="2400" dirty="0" smtClean="0"/>
          </a:p>
          <a:p>
            <a:pPr marL="0" lvl="0" indent="0" algn="ctr">
              <a:buNone/>
            </a:pPr>
            <a:r>
              <a:rPr lang="fr-FR" sz="2400" dirty="0" smtClean="0"/>
              <a:t>(</a:t>
            </a:r>
            <a:r>
              <a:rPr lang="fr-FR" sz="2400" dirty="0"/>
              <a:t>Esaïe 61: 1-3</a:t>
            </a:r>
            <a:r>
              <a:rPr lang="fr-FR" sz="2400" dirty="0" smtClean="0"/>
              <a:t>)</a:t>
            </a:r>
            <a:endParaRPr lang="en-US" sz="2400" dirty="0"/>
          </a:p>
        </p:txBody>
      </p:sp>
      <p:sp>
        <p:nvSpPr>
          <p:cNvPr id="7" name="Title 1">
            <a:extLst>
              <a:ext uri="{FF2B5EF4-FFF2-40B4-BE49-F238E27FC236}">
                <a16:creationId xmlns="" xmlns:a16="http://schemas.microsoft.com/office/drawing/2014/main" id="{398629DC-9AF9-3F46-BC0E-9B5F9AC6BDFF}"/>
              </a:ext>
            </a:extLst>
          </p:cNvPr>
          <p:cNvSpPr>
            <a:spLocks noGrp="1"/>
          </p:cNvSpPr>
          <p:nvPr>
            <p:ph type="title"/>
          </p:nvPr>
        </p:nvSpPr>
        <p:spPr>
          <a:xfrm>
            <a:off x="709613" y="2410915"/>
            <a:ext cx="4203700" cy="1341438"/>
          </a:xfrm>
        </p:spPr>
        <p:txBody>
          <a:bodyPr>
            <a:normAutofit/>
          </a:bodyPr>
          <a:lstStyle/>
          <a:p>
            <a:pPr algn="ctr"/>
            <a:r>
              <a:rPr lang="en-US" sz="3200" b="1" dirty="0" smtClean="0">
                <a:latin typeface="Avenir Next" panose="020B0503020202020204" pitchFamily="34" charset="0"/>
              </a:rPr>
              <a:t>LA BIBLE</a:t>
            </a:r>
            <a:endParaRPr lang="en-US" sz="3200" b="1" dirty="0">
              <a:latin typeface="Avenir Next" panose="020B0503020202020204" pitchFamily="34" charset="0"/>
            </a:endParaRPr>
          </a:p>
        </p:txBody>
      </p:sp>
    </p:spTree>
    <p:extLst>
      <p:ext uri="{BB962C8B-B14F-4D97-AF65-F5344CB8AC3E}">
        <p14:creationId xmlns:p14="http://schemas.microsoft.com/office/powerpoint/2010/main" val="155621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A2C431F8-4715-5A48-83A0-A8973F834354}"/>
              </a:ext>
            </a:extLst>
          </p:cNvPr>
          <p:cNvPicPr>
            <a:picLocks noChangeAspect="1"/>
          </p:cNvPicPr>
          <p:nvPr/>
        </p:nvPicPr>
        <p:blipFill rotWithShape="1">
          <a:blip r:embed="rId3"/>
          <a:srcRect b="25000"/>
          <a:stretch/>
        </p:blipFill>
        <p:spPr>
          <a:xfrm>
            <a:off x="0"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1" name="Straight Connector 10">
            <a:extLst>
              <a:ext uri="{FF2B5EF4-FFF2-40B4-BE49-F238E27FC236}">
                <a16:creationId xmlns="" xmlns:a16="http://schemas.microsoft.com/office/drawing/2014/main" id="{20E3A342-4D61-4E3F-AF90-1AB42AEB96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CDB7F897-86CF-3549-A34C-59E6E530FF26}"/>
              </a:ext>
            </a:extLst>
          </p:cNvPr>
          <p:cNvSpPr>
            <a:spLocks noGrp="1"/>
          </p:cNvSpPr>
          <p:nvPr>
            <p:ph idx="1"/>
          </p:nvPr>
        </p:nvSpPr>
        <p:spPr>
          <a:xfrm>
            <a:off x="525517" y="2868929"/>
            <a:ext cx="9284690" cy="3584122"/>
          </a:xfrm>
        </p:spPr>
        <p:txBody>
          <a:bodyPr anchor="ctr">
            <a:normAutofit/>
          </a:bodyPr>
          <a:lstStyle/>
          <a:p>
            <a:pPr marL="0" indent="0">
              <a:lnSpc>
                <a:spcPct val="120000"/>
              </a:lnSpc>
              <a:buNone/>
            </a:pPr>
            <a:endParaRPr lang="fr-FR" b="1" dirty="0" smtClean="0"/>
          </a:p>
          <a:p>
            <a:pPr marL="0" indent="0">
              <a:lnSpc>
                <a:spcPct val="120000"/>
              </a:lnSpc>
              <a:buNone/>
            </a:pPr>
            <a:r>
              <a:rPr lang="fr-FR" b="1" dirty="0" smtClean="0"/>
              <a:t>Lorsqu'une </a:t>
            </a:r>
            <a:r>
              <a:rPr lang="fr-FR" b="1" dirty="0"/>
              <a:t>personne vit une expérience traumatisante (qu’elle soit victime ou témoin), elle peut souffrir </a:t>
            </a:r>
            <a:r>
              <a:rPr lang="fr-FR" b="1" dirty="0" smtClean="0"/>
              <a:t>de </a:t>
            </a:r>
            <a:r>
              <a:rPr lang="fr-FR" b="1" dirty="0"/>
              <a:t>conséquences graves, telles que :</a:t>
            </a:r>
            <a:endParaRPr lang="en-US" b="1" dirty="0"/>
          </a:p>
          <a:p>
            <a:pPr marL="0" indent="0" algn="ctr">
              <a:lnSpc>
                <a:spcPct val="150000"/>
              </a:lnSpc>
              <a:buNone/>
            </a:pPr>
            <a:endParaRPr lang="en-US" dirty="0"/>
          </a:p>
        </p:txBody>
      </p:sp>
      <p:sp>
        <p:nvSpPr>
          <p:cNvPr id="5" name="TextBox 4">
            <a:extLst>
              <a:ext uri="{FF2B5EF4-FFF2-40B4-BE49-F238E27FC236}">
                <a16:creationId xmlns="" xmlns:a16="http://schemas.microsoft.com/office/drawing/2014/main" id="{63F6C83B-83A4-024D-B822-6081CC8150BB}"/>
              </a:ext>
            </a:extLst>
          </p:cNvPr>
          <p:cNvSpPr txBox="1"/>
          <p:nvPr/>
        </p:nvSpPr>
        <p:spPr>
          <a:xfrm>
            <a:off x="1650272" y="2829740"/>
            <a:ext cx="4214021" cy="646331"/>
          </a:xfrm>
          <a:prstGeom prst="rect">
            <a:avLst/>
          </a:prstGeom>
          <a:noFill/>
        </p:spPr>
        <p:txBody>
          <a:bodyPr wrap="none" rtlCol="0">
            <a:spAutoFit/>
          </a:bodyPr>
          <a:lstStyle/>
          <a:p>
            <a:r>
              <a:rPr lang="en-US" sz="3600" b="1" dirty="0" smtClean="0">
                <a:latin typeface="Avenir Next" panose="020B0503020202020204" pitchFamily="34" charset="0"/>
              </a:rPr>
              <a:t>LE TRAUMATISME</a:t>
            </a:r>
            <a:endParaRPr lang="en-US" sz="3600" b="1" dirty="0">
              <a:latin typeface="Avenir Next" panose="020B0503020202020204" pitchFamily="34" charset="0"/>
            </a:endParaRPr>
          </a:p>
        </p:txBody>
      </p:sp>
    </p:spTree>
    <p:extLst>
      <p:ext uri="{BB962C8B-B14F-4D97-AF65-F5344CB8AC3E}">
        <p14:creationId xmlns:p14="http://schemas.microsoft.com/office/powerpoint/2010/main" val="3975077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colorful umbrella&#10;&#10;Description automatically generated">
            <a:extLst>
              <a:ext uri="{FF2B5EF4-FFF2-40B4-BE49-F238E27FC236}">
                <a16:creationId xmlns="" xmlns:a16="http://schemas.microsoft.com/office/drawing/2014/main" id="{A3EE7B70-0495-E647-8CE9-BA6DC612D3AE}"/>
              </a:ext>
            </a:extLst>
          </p:cNvPr>
          <p:cNvPicPr>
            <a:picLocks noChangeAspect="1"/>
          </p:cNvPicPr>
          <p:nvPr/>
        </p:nvPicPr>
        <p:blipFill rotWithShape="1">
          <a:blip r:embed="rId3">
            <a:alphaModFix/>
            <a:extLst/>
          </a:blip>
          <a:srcRect l="7706" r="22366"/>
          <a:stretch/>
        </p:blipFill>
        <p:spPr>
          <a:xfrm>
            <a:off x="5797543" y="10"/>
            <a:ext cx="6394152" cy="6857990"/>
          </a:xfrm>
          <a:prstGeom prst="rect">
            <a:avLst/>
          </a:prstGeom>
        </p:spPr>
      </p:pic>
      <p:pic>
        <p:nvPicPr>
          <p:cNvPr id="14" name="Picture 13">
            <a:extLst>
              <a:ext uri="{FF2B5EF4-FFF2-40B4-BE49-F238E27FC236}">
                <a16:creationId xmlns="" xmlns:a16="http://schemas.microsoft.com/office/drawing/2014/main" id="{54DDEBDD-D8BD-41A6-8A0D-B00E3768B0F9}"/>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 xmlns:a16="http://schemas.microsoft.com/office/drawing/2014/main" id="{2F07B0AF-8897-204D-A67C-1AD44454231C}"/>
              </a:ext>
            </a:extLst>
          </p:cNvPr>
          <p:cNvSpPr>
            <a:spLocks noGrp="1"/>
          </p:cNvSpPr>
          <p:nvPr>
            <p:ph idx="1"/>
          </p:nvPr>
        </p:nvSpPr>
        <p:spPr>
          <a:xfrm>
            <a:off x="266701" y="212035"/>
            <a:ext cx="5530538" cy="5848938"/>
          </a:xfrm>
        </p:spPr>
        <p:txBody>
          <a:bodyPr anchor="ctr">
            <a:normAutofit/>
          </a:bodyPr>
          <a:lstStyle/>
          <a:p>
            <a:pPr marL="0" indent="0" algn="ctr">
              <a:lnSpc>
                <a:spcPct val="150000"/>
              </a:lnSpc>
              <a:buNone/>
            </a:pPr>
            <a:r>
              <a:rPr lang="fr-FR" sz="2400" dirty="0"/>
              <a:t>L'ennemi a essayé de causer beaucoup de peine et d’apporter le désespoir à l'humanité. Cela s’est concrétisé, en grande partie, par des expériences traumatisantes gravées dans les mémoires, suivies de complications. </a:t>
            </a:r>
            <a:r>
              <a:rPr lang="fr-FR" sz="2400" b="1" dirty="0">
                <a:solidFill>
                  <a:srgbClr val="CE225D"/>
                </a:solidFill>
              </a:rPr>
              <a:t>Cependant, la bonne nouvelle est que </a:t>
            </a:r>
            <a:r>
              <a:rPr lang="fr-FR" sz="2400" b="1" dirty="0" smtClean="0">
                <a:solidFill>
                  <a:srgbClr val="CE225D"/>
                </a:solidFill>
              </a:rPr>
              <a:t>LA PUISSANCE DE DIEU EST INFINIMENT SUPÉRIEURE et </a:t>
            </a:r>
            <a:r>
              <a:rPr lang="fr-FR" sz="2400" b="1" dirty="0">
                <a:solidFill>
                  <a:srgbClr val="CE225D"/>
                </a:solidFill>
              </a:rPr>
              <a:t>que femmes et hommes peuvent être résilients. </a:t>
            </a:r>
            <a:endParaRPr lang="en-US" sz="2400" b="1" dirty="0">
              <a:solidFill>
                <a:srgbClr val="CE225D"/>
              </a:solidFill>
            </a:endParaRPr>
          </a:p>
        </p:txBody>
      </p:sp>
      <p:sp>
        <p:nvSpPr>
          <p:cNvPr id="5" name="TextBox 4">
            <a:extLst>
              <a:ext uri="{FF2B5EF4-FFF2-40B4-BE49-F238E27FC236}">
                <a16:creationId xmlns="" xmlns:a16="http://schemas.microsoft.com/office/drawing/2014/main" id="{85886AE4-15B1-9245-A178-B715211C11F7}"/>
              </a:ext>
            </a:extLst>
          </p:cNvPr>
          <p:cNvSpPr txBox="1"/>
          <p:nvPr/>
        </p:nvSpPr>
        <p:spPr>
          <a:xfrm>
            <a:off x="8709795" y="3429000"/>
            <a:ext cx="505267" cy="1938992"/>
          </a:xfrm>
          <a:prstGeom prst="rect">
            <a:avLst/>
          </a:prstGeom>
          <a:noFill/>
        </p:spPr>
        <p:txBody>
          <a:bodyPr wrap="none" rtlCol="0">
            <a:spAutoFit/>
          </a:bodyPr>
          <a:lstStyle/>
          <a:p>
            <a:pPr algn="ctr"/>
            <a:r>
              <a:rPr lang="en-US" sz="2400" b="1" dirty="0">
                <a:latin typeface="Avenir Next" panose="020B0503020202020204" pitchFamily="34" charset="0"/>
              </a:rPr>
              <a:t>P</a:t>
            </a:r>
          </a:p>
          <a:p>
            <a:pPr algn="ctr"/>
            <a:r>
              <a:rPr lang="en-US" sz="2400" b="1" dirty="0">
                <a:latin typeface="Avenir Next" panose="020B0503020202020204" pitchFamily="34" charset="0"/>
              </a:rPr>
              <a:t>O</a:t>
            </a:r>
          </a:p>
          <a:p>
            <a:pPr algn="ctr"/>
            <a:r>
              <a:rPr lang="en-US" sz="2400" b="1" dirty="0">
                <a:latin typeface="Avenir Next" panose="020B0503020202020204" pitchFamily="34" charset="0"/>
              </a:rPr>
              <a:t>W</a:t>
            </a:r>
          </a:p>
          <a:p>
            <a:pPr algn="ctr"/>
            <a:r>
              <a:rPr lang="en-US" sz="2400" b="1" dirty="0">
                <a:latin typeface="Avenir Next" panose="020B0503020202020204" pitchFamily="34" charset="0"/>
              </a:rPr>
              <a:t>E</a:t>
            </a:r>
          </a:p>
          <a:p>
            <a:pPr algn="ctr"/>
            <a:r>
              <a:rPr lang="en-US" sz="2400" b="1" dirty="0">
                <a:latin typeface="Avenir Next" panose="020B0503020202020204" pitchFamily="34" charset="0"/>
              </a:rPr>
              <a:t>R</a:t>
            </a:r>
          </a:p>
        </p:txBody>
      </p:sp>
    </p:spTree>
    <p:extLst>
      <p:ext uri="{BB962C8B-B14F-4D97-AF65-F5344CB8AC3E}">
        <p14:creationId xmlns:p14="http://schemas.microsoft.com/office/powerpoint/2010/main" val="1365449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4F6AE16B-000B-B24A-9FA5-AB0FBE1FD521}"/>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1" name="Straight Connector 10">
            <a:extLst>
              <a:ext uri="{FF2B5EF4-FFF2-40B4-BE49-F238E27FC236}">
                <a16:creationId xmlns="" xmlns:a16="http://schemas.microsoft.com/office/drawing/2014/main" id="{20E3A342-4D61-4E3F-AF90-1AB42AEB96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436EDACE-C3FA-8B44-9666-0513BDA39974}"/>
              </a:ext>
            </a:extLst>
          </p:cNvPr>
          <p:cNvSpPr>
            <a:spLocks noGrp="1"/>
          </p:cNvSpPr>
          <p:nvPr>
            <p:ph idx="1"/>
          </p:nvPr>
        </p:nvSpPr>
        <p:spPr>
          <a:xfrm>
            <a:off x="251193" y="3587392"/>
            <a:ext cx="9258564" cy="3139978"/>
          </a:xfrm>
        </p:spPr>
        <p:txBody>
          <a:bodyPr anchor="ctr">
            <a:normAutofit fontScale="92500" lnSpcReduction="20000"/>
          </a:bodyPr>
          <a:lstStyle/>
          <a:p>
            <a:r>
              <a:rPr lang="fr-FR" sz="2400" b="1" dirty="0" smtClean="0">
                <a:solidFill>
                  <a:srgbClr val="CE225D"/>
                </a:solidFill>
              </a:rPr>
              <a:t>des </a:t>
            </a:r>
            <a:r>
              <a:rPr lang="fr-FR" sz="2400" b="1" dirty="0">
                <a:solidFill>
                  <a:srgbClr val="CE225D"/>
                </a:solidFill>
              </a:rPr>
              <a:t>souvenirs </a:t>
            </a:r>
            <a:r>
              <a:rPr lang="fr-FR" sz="2400" dirty="0"/>
              <a:t>de l'événement qui viennent à l'esprit de façon répétée et involontaire</a:t>
            </a:r>
            <a:endParaRPr lang="en-US" sz="2400" dirty="0"/>
          </a:p>
          <a:p>
            <a:r>
              <a:rPr lang="fr-FR" sz="2400" b="1" dirty="0" smtClean="0">
                <a:solidFill>
                  <a:srgbClr val="CE225D"/>
                </a:solidFill>
              </a:rPr>
              <a:t>des </a:t>
            </a:r>
            <a:r>
              <a:rPr lang="fr-FR" sz="2400" b="1" dirty="0">
                <a:solidFill>
                  <a:srgbClr val="CE225D"/>
                </a:solidFill>
              </a:rPr>
              <a:t>rêves et des cauchemars </a:t>
            </a:r>
            <a:r>
              <a:rPr lang="fr-FR" sz="2400" dirty="0"/>
              <a:t>à propos de l'événement.</a:t>
            </a:r>
            <a:endParaRPr lang="en-US" sz="2400" dirty="0"/>
          </a:p>
          <a:p>
            <a:r>
              <a:rPr lang="en-US" sz="2400" b="1" dirty="0">
                <a:solidFill>
                  <a:srgbClr val="CE225D"/>
                </a:solidFill>
              </a:rPr>
              <a:t>u</a:t>
            </a:r>
            <a:r>
              <a:rPr lang="fr-FR" sz="2400" b="1" dirty="0" smtClean="0">
                <a:solidFill>
                  <a:srgbClr val="CE225D"/>
                </a:solidFill>
              </a:rPr>
              <a:t>ne impression </a:t>
            </a:r>
            <a:r>
              <a:rPr lang="fr-FR" sz="2400" dirty="0" smtClean="0"/>
              <a:t>que </a:t>
            </a:r>
            <a:r>
              <a:rPr lang="fr-FR" sz="2400" dirty="0"/>
              <a:t>les faits se produisaient de nouveau.</a:t>
            </a:r>
            <a:endParaRPr lang="en-US" sz="2400" dirty="0"/>
          </a:p>
          <a:p>
            <a:r>
              <a:rPr lang="fr-FR" sz="2400" b="1" dirty="0" smtClean="0">
                <a:solidFill>
                  <a:srgbClr val="CE225D"/>
                </a:solidFill>
              </a:rPr>
              <a:t>une </a:t>
            </a:r>
            <a:r>
              <a:rPr lang="fr-FR" sz="2400" b="1" dirty="0">
                <a:solidFill>
                  <a:srgbClr val="CE225D"/>
                </a:solidFill>
              </a:rPr>
              <a:t>détresse </a:t>
            </a:r>
            <a:r>
              <a:rPr lang="fr-FR" sz="2400" dirty="0"/>
              <a:t>face à des signaux qui rappellent l’événement, tels des sons, des odeurs, des gens, des lieux.</a:t>
            </a:r>
            <a:endParaRPr lang="en-US" sz="2400" dirty="0"/>
          </a:p>
          <a:p>
            <a:r>
              <a:rPr lang="fr-FR" sz="2400" b="1" dirty="0" smtClean="0">
                <a:solidFill>
                  <a:srgbClr val="CE225D"/>
                </a:solidFill>
              </a:rPr>
              <a:t>des </a:t>
            </a:r>
            <a:r>
              <a:rPr lang="fr-FR" sz="2400" b="1" dirty="0">
                <a:solidFill>
                  <a:srgbClr val="CE225D"/>
                </a:solidFill>
              </a:rPr>
              <a:t>erreurs de cognition </a:t>
            </a:r>
            <a:r>
              <a:rPr lang="fr-FR" sz="2400" dirty="0"/>
              <a:t>: ils s’accusent de ce qui s’est passé, ils ne peuvent pas se souvenir de certaines parties de l’événement, ils sont incapables de se concentrer, ils croient que tout le monde est mauvais et qu’il ne faut faire confiance à personne.</a:t>
            </a:r>
            <a:endParaRPr lang="en-US" sz="2400" dirty="0"/>
          </a:p>
          <a:p>
            <a:pPr>
              <a:lnSpc>
                <a:spcPct val="100000"/>
              </a:lnSpc>
            </a:pPr>
            <a:endParaRPr lang="en-US" sz="2400" dirty="0"/>
          </a:p>
        </p:txBody>
      </p:sp>
    </p:spTree>
    <p:extLst>
      <p:ext uri="{BB962C8B-B14F-4D97-AF65-F5344CB8AC3E}">
        <p14:creationId xmlns:p14="http://schemas.microsoft.com/office/powerpoint/2010/main" val="3079502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2EF7806B-F7B0-4D44-BF72-3A8EFCF9D312}"/>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 xmlns:a16="http://schemas.microsoft.com/office/drawing/2014/main" id="{3EE9D509-4EF5-7247-A3F0-9F925A80F966}"/>
              </a:ext>
            </a:extLst>
          </p:cNvPr>
          <p:cNvSpPr>
            <a:spLocks noGrp="1"/>
          </p:cNvSpPr>
          <p:nvPr>
            <p:ph type="title"/>
          </p:nvPr>
        </p:nvSpPr>
        <p:spPr>
          <a:xfrm>
            <a:off x="709448" y="1913950"/>
            <a:ext cx="4204137" cy="1342754"/>
          </a:xfrm>
        </p:spPr>
        <p:txBody>
          <a:bodyPr>
            <a:normAutofit/>
          </a:bodyPr>
          <a:lstStyle/>
          <a:p>
            <a:pPr algn="ctr"/>
            <a:endParaRPr lang="en-US" sz="3600"/>
          </a:p>
        </p:txBody>
      </p:sp>
      <p:cxnSp>
        <p:nvCxnSpPr>
          <p:cNvPr id="11" name="Straight Connector 10">
            <a:extLst>
              <a:ext uri="{FF2B5EF4-FFF2-40B4-BE49-F238E27FC236}">
                <a16:creationId xmlns="" xmlns:a16="http://schemas.microsoft.com/office/drawing/2014/main" id="{20E3A342-4D61-4E3F-AF90-1AB42AEB96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A57E7AA3-9519-214D-B118-A00A2033DF47}"/>
              </a:ext>
            </a:extLst>
          </p:cNvPr>
          <p:cNvSpPr>
            <a:spLocks noGrp="1"/>
          </p:cNvSpPr>
          <p:nvPr>
            <p:ph idx="1"/>
          </p:nvPr>
        </p:nvSpPr>
        <p:spPr>
          <a:xfrm>
            <a:off x="525516" y="3770272"/>
            <a:ext cx="8513981" cy="2619839"/>
          </a:xfrm>
        </p:spPr>
        <p:txBody>
          <a:bodyPr anchor="ctr">
            <a:normAutofit lnSpcReduction="10000"/>
          </a:bodyPr>
          <a:lstStyle/>
          <a:p>
            <a:r>
              <a:rPr lang="fr-FR" sz="2400" b="1" dirty="0" smtClean="0">
                <a:solidFill>
                  <a:srgbClr val="CE225D"/>
                </a:solidFill>
              </a:rPr>
              <a:t>des </a:t>
            </a:r>
            <a:r>
              <a:rPr lang="fr-FR" sz="2400" b="1" dirty="0">
                <a:solidFill>
                  <a:srgbClr val="CE225D"/>
                </a:solidFill>
              </a:rPr>
              <a:t>sentiments négatifs persistants </a:t>
            </a:r>
            <a:r>
              <a:rPr lang="fr-FR" sz="2400" dirty="0"/>
              <a:t>: ils sont incapables de ressentir des effets positifs, tels que la bonne humeur, le bonheur ou des sentiments amoureux.</a:t>
            </a:r>
            <a:endParaRPr lang="en-US" sz="2400" dirty="0"/>
          </a:p>
          <a:p>
            <a:r>
              <a:rPr lang="fr-FR" sz="2400" b="1" dirty="0" smtClean="0">
                <a:solidFill>
                  <a:srgbClr val="CE225D"/>
                </a:solidFill>
              </a:rPr>
              <a:t>des </a:t>
            </a:r>
            <a:r>
              <a:rPr lang="fr-FR" sz="2400" b="1" dirty="0">
                <a:solidFill>
                  <a:srgbClr val="CE225D"/>
                </a:solidFill>
              </a:rPr>
              <a:t>perturbations émotionnelles </a:t>
            </a:r>
            <a:r>
              <a:rPr lang="fr-FR" sz="2400" dirty="0"/>
              <a:t>: peur, horreur, colère, irritabilité, honte, méfiance… sensation d'être détaché du monde ou de son corps.</a:t>
            </a:r>
            <a:endParaRPr lang="en-US" sz="2400" dirty="0"/>
          </a:p>
          <a:p>
            <a:r>
              <a:rPr lang="fr-FR" sz="2400" b="1" dirty="0" smtClean="0">
                <a:solidFill>
                  <a:srgbClr val="CE225D"/>
                </a:solidFill>
              </a:rPr>
              <a:t>des </a:t>
            </a:r>
            <a:r>
              <a:rPr lang="fr-FR" sz="2400" b="1" dirty="0">
                <a:solidFill>
                  <a:srgbClr val="CE225D"/>
                </a:solidFill>
              </a:rPr>
              <a:t>troubles du sommeil </a:t>
            </a:r>
            <a:r>
              <a:rPr lang="fr-FR" sz="2400" dirty="0"/>
              <a:t>: insomnie, cauchemars.</a:t>
            </a:r>
            <a:endParaRPr lang="en-US" sz="2400" dirty="0"/>
          </a:p>
          <a:p>
            <a:endParaRPr lang="en-US" sz="2400" dirty="0"/>
          </a:p>
        </p:txBody>
      </p:sp>
    </p:spTree>
    <p:extLst>
      <p:ext uri="{BB962C8B-B14F-4D97-AF65-F5344CB8AC3E}">
        <p14:creationId xmlns:p14="http://schemas.microsoft.com/office/powerpoint/2010/main" val="1990848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E841E386-3F77-F041-9A4B-47E93A24437E}"/>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 xmlns:a16="http://schemas.microsoft.com/office/drawing/2014/main" id="{C9E71C5F-FD64-A945-8164-AB5CB28A5BD0}"/>
              </a:ext>
            </a:extLst>
          </p:cNvPr>
          <p:cNvSpPr>
            <a:spLocks noGrp="1"/>
          </p:cNvSpPr>
          <p:nvPr>
            <p:ph type="title"/>
          </p:nvPr>
        </p:nvSpPr>
        <p:spPr>
          <a:xfrm>
            <a:off x="722511" y="2266651"/>
            <a:ext cx="4992165" cy="1342754"/>
          </a:xfrm>
        </p:spPr>
        <p:txBody>
          <a:bodyPr>
            <a:normAutofit/>
          </a:bodyPr>
          <a:lstStyle/>
          <a:p>
            <a:pPr algn="ctr"/>
            <a:r>
              <a:rPr lang="en-US" sz="2800" dirty="0" smtClean="0">
                <a:latin typeface="Avenir Next" panose="020B0503020202020204" pitchFamily="34" charset="0"/>
              </a:rPr>
              <a:t>LE </a:t>
            </a:r>
            <a:r>
              <a:rPr lang="en-US" sz="2800" b="1" dirty="0" smtClean="0">
                <a:latin typeface="Avenir Next" panose="020B0503020202020204" pitchFamily="34" charset="0"/>
              </a:rPr>
              <a:t>T</a:t>
            </a:r>
            <a:r>
              <a:rPr lang="en-US" sz="2800" dirty="0" smtClean="0">
                <a:latin typeface="Avenir Next" panose="020B0503020202020204" pitchFamily="34" charset="0"/>
              </a:rPr>
              <a:t>ROUBLE DE </a:t>
            </a:r>
            <a:r>
              <a:rPr lang="en-US" sz="2800" b="1" dirty="0" smtClean="0">
                <a:latin typeface="Avenir Next" panose="020B0503020202020204" pitchFamily="34" charset="0"/>
              </a:rPr>
              <a:t>S</a:t>
            </a:r>
            <a:r>
              <a:rPr lang="en-US" sz="2800" dirty="0" smtClean="0">
                <a:latin typeface="Avenir Next" panose="020B0503020202020204" pitchFamily="34" charset="0"/>
              </a:rPr>
              <a:t>TRESS </a:t>
            </a:r>
            <a:r>
              <a:rPr lang="en-US" sz="2800" b="1" dirty="0" smtClean="0">
                <a:latin typeface="Avenir Next" panose="020B0503020202020204" pitchFamily="34" charset="0"/>
              </a:rPr>
              <a:t>P</a:t>
            </a:r>
            <a:r>
              <a:rPr lang="en-US" sz="2800" dirty="0" smtClean="0">
                <a:latin typeface="Avenir Next" panose="020B0503020202020204" pitchFamily="34" charset="0"/>
              </a:rPr>
              <a:t>OST-</a:t>
            </a:r>
            <a:r>
              <a:rPr lang="en-US" sz="2800" b="1" dirty="0" smtClean="0">
                <a:latin typeface="Avenir Next" panose="020B0503020202020204" pitchFamily="34" charset="0"/>
              </a:rPr>
              <a:t>T</a:t>
            </a:r>
            <a:r>
              <a:rPr lang="en-US" sz="2800" dirty="0" smtClean="0">
                <a:latin typeface="Avenir Next" panose="020B0503020202020204" pitchFamily="34" charset="0"/>
              </a:rPr>
              <a:t>RAUMATIQUE</a:t>
            </a:r>
            <a:endParaRPr lang="en-US" sz="2800" dirty="0">
              <a:latin typeface="Avenir Next" panose="020B0503020202020204" pitchFamily="34" charset="0"/>
            </a:endParaRPr>
          </a:p>
        </p:txBody>
      </p:sp>
      <p:cxnSp>
        <p:nvCxnSpPr>
          <p:cNvPr id="11" name="Straight Connector 10">
            <a:extLst>
              <a:ext uri="{FF2B5EF4-FFF2-40B4-BE49-F238E27FC236}">
                <a16:creationId xmlns="" xmlns:a16="http://schemas.microsoft.com/office/drawing/2014/main" id="{20E3A342-4D61-4E3F-AF90-1AB42AEB96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C3493918-C163-754B-9C22-0AC5AF6732AB}"/>
              </a:ext>
            </a:extLst>
          </p:cNvPr>
          <p:cNvSpPr>
            <a:spLocks noGrp="1"/>
          </p:cNvSpPr>
          <p:nvPr>
            <p:ph idx="1"/>
          </p:nvPr>
        </p:nvSpPr>
        <p:spPr>
          <a:xfrm>
            <a:off x="878215" y="3417573"/>
            <a:ext cx="8095970" cy="2619839"/>
          </a:xfrm>
        </p:spPr>
        <p:txBody>
          <a:bodyPr anchor="ctr">
            <a:normAutofit/>
          </a:bodyPr>
          <a:lstStyle/>
          <a:p>
            <a:pPr marL="0" indent="0">
              <a:buNone/>
            </a:pPr>
            <a:r>
              <a:rPr lang="fr-FR" sz="2400" dirty="0"/>
              <a:t>Certaines de ces réactions se manifestent chez la personne pendant quelques jours ou quelques semaines puis elles s’estompent (on parle de trouble de stress aigu). En revanche, et c’est souvent la cas, les symptômes persistent plus longtemps et cela devient un trouble de stress post-traumatique (TSPT).</a:t>
            </a:r>
            <a:endParaRPr lang="en-US" sz="2400" dirty="0"/>
          </a:p>
        </p:txBody>
      </p:sp>
    </p:spTree>
    <p:extLst>
      <p:ext uri="{BB962C8B-B14F-4D97-AF65-F5344CB8AC3E}">
        <p14:creationId xmlns:p14="http://schemas.microsoft.com/office/powerpoint/2010/main" val="768334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609A190F-B55A-E347-9DD7-338F7996C87E}"/>
              </a:ext>
            </a:extLst>
          </p:cNvPr>
          <p:cNvPicPr>
            <a:picLocks noChangeAspect="1"/>
          </p:cNvPicPr>
          <p:nvPr/>
        </p:nvPicPr>
        <p:blipFill rotWithShape="1">
          <a:blip r:embed="rId3"/>
          <a:srcRect b="25000"/>
          <a:stretch/>
        </p:blipFill>
        <p:spPr>
          <a:xfrm>
            <a:off x="-1" y="-52242"/>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 xmlns:a16="http://schemas.microsoft.com/office/drawing/2014/main" id="{D3C61B50-EA01-B243-BD7F-AE917BD4978D}"/>
              </a:ext>
            </a:extLst>
          </p:cNvPr>
          <p:cNvSpPr>
            <a:spLocks noGrp="1"/>
          </p:cNvSpPr>
          <p:nvPr>
            <p:ph type="title"/>
          </p:nvPr>
        </p:nvSpPr>
        <p:spPr>
          <a:xfrm>
            <a:off x="5355769" y="3337139"/>
            <a:ext cx="4950823" cy="2449708"/>
          </a:xfrm>
        </p:spPr>
        <p:txBody>
          <a:bodyPr>
            <a:normAutofit/>
          </a:bodyPr>
          <a:lstStyle/>
          <a:p>
            <a:pPr algn="ctr">
              <a:lnSpc>
                <a:spcPct val="100000"/>
              </a:lnSpc>
            </a:pPr>
            <a:r>
              <a:rPr lang="en-US" sz="3600" b="1" dirty="0" smtClean="0">
                <a:latin typeface="Avenir Next" panose="020B0503020202020204" pitchFamily="34" charset="0"/>
              </a:rPr>
              <a:t>COMMENT APPORTER</a:t>
            </a:r>
            <a:br>
              <a:rPr lang="en-US" sz="3600" b="1" dirty="0" smtClean="0">
                <a:latin typeface="Avenir Next" panose="020B0503020202020204" pitchFamily="34" charset="0"/>
              </a:rPr>
            </a:br>
            <a:r>
              <a:rPr lang="en-US" sz="3600" b="1" dirty="0" smtClean="0">
                <a:solidFill>
                  <a:srgbClr val="E50096"/>
                </a:solidFill>
                <a:latin typeface="Avenir Next" panose="020B0503020202020204" pitchFamily="34" charset="0"/>
              </a:rPr>
              <a:t>DU SOUTIEN</a:t>
            </a:r>
            <a:r>
              <a:rPr lang="en-US" sz="3600" dirty="0">
                <a:latin typeface="Avenir Next" panose="020B0503020202020204" pitchFamily="34" charset="0"/>
              </a:rPr>
              <a:t/>
            </a:r>
            <a:br>
              <a:rPr lang="en-US" sz="3600" dirty="0">
                <a:latin typeface="Avenir Next" panose="020B0503020202020204" pitchFamily="34" charset="0"/>
              </a:rPr>
            </a:br>
            <a:endParaRPr lang="en-US" sz="3600" dirty="0">
              <a:latin typeface="Avenir Next" panose="020B0503020202020204" pitchFamily="34" charset="0"/>
            </a:endParaRPr>
          </a:p>
        </p:txBody>
      </p:sp>
      <p:cxnSp>
        <p:nvCxnSpPr>
          <p:cNvPr id="11" name="Straight Connector 10">
            <a:extLst>
              <a:ext uri="{FF2B5EF4-FFF2-40B4-BE49-F238E27FC236}">
                <a16:creationId xmlns="" xmlns:a16="http://schemas.microsoft.com/office/drawing/2014/main" id="{20E3A342-4D61-4E3F-AF90-1AB42AEB96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F64C6BAD-D54B-2840-BF53-4DC981650FAE}"/>
              </a:ext>
            </a:extLst>
          </p:cNvPr>
          <p:cNvPicPr>
            <a:picLocks noChangeAspect="1"/>
          </p:cNvPicPr>
          <p:nvPr/>
        </p:nvPicPr>
        <p:blipFill>
          <a:blip r:embed="rId4">
            <a:duotone>
              <a:prstClr val="black"/>
              <a:schemeClr val="accent5">
                <a:tint val="45000"/>
                <a:satMod val="400000"/>
              </a:schemeClr>
            </a:duotone>
            <a:extLst>
              <a:ext uri="{837473B0-CC2E-450A-ABE3-18F120FF3D39}">
                <a1611:picAttrSrcUrl xmlns="" xmlns:a1611="http://schemas.microsoft.com/office/drawing/2016/11/main" r:id="rId5"/>
              </a:ext>
            </a:extLst>
          </a:blip>
          <a:stretch>
            <a:fillRect/>
          </a:stretch>
        </p:blipFill>
        <p:spPr>
          <a:xfrm>
            <a:off x="219664" y="2864636"/>
            <a:ext cx="5133702" cy="2977547"/>
          </a:xfrm>
          <a:prstGeom prst="rect">
            <a:avLst/>
          </a:prstGeom>
        </p:spPr>
      </p:pic>
    </p:spTree>
    <p:extLst>
      <p:ext uri="{BB962C8B-B14F-4D97-AF65-F5344CB8AC3E}">
        <p14:creationId xmlns:p14="http://schemas.microsoft.com/office/powerpoint/2010/main" val="4203824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9CE849E5-8555-694C-BE1D-5156850410C0}"/>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 xmlns:a16="http://schemas.microsoft.com/office/drawing/2014/main" id="{119B4CAD-5678-3B4C-9C64-633C3B4E83E6}"/>
              </a:ext>
            </a:extLst>
          </p:cNvPr>
          <p:cNvSpPr>
            <a:spLocks noGrp="1"/>
          </p:cNvSpPr>
          <p:nvPr>
            <p:ph type="title"/>
          </p:nvPr>
        </p:nvSpPr>
        <p:spPr>
          <a:xfrm>
            <a:off x="709448" y="1913950"/>
            <a:ext cx="4204137" cy="1342754"/>
          </a:xfrm>
        </p:spPr>
        <p:txBody>
          <a:bodyPr>
            <a:normAutofit/>
          </a:bodyPr>
          <a:lstStyle/>
          <a:p>
            <a:pPr algn="ctr"/>
            <a:endParaRPr lang="en-US" sz="3600"/>
          </a:p>
        </p:txBody>
      </p:sp>
      <p:cxnSp>
        <p:nvCxnSpPr>
          <p:cNvPr id="11" name="Straight Connector 10">
            <a:extLst>
              <a:ext uri="{FF2B5EF4-FFF2-40B4-BE49-F238E27FC236}">
                <a16:creationId xmlns="" xmlns:a16="http://schemas.microsoft.com/office/drawing/2014/main" id="{20E3A342-4D61-4E3F-AF90-1AB42AEB96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16209CF5-995E-6242-841D-0C4E0453595D}"/>
              </a:ext>
            </a:extLst>
          </p:cNvPr>
          <p:cNvSpPr>
            <a:spLocks noGrp="1"/>
          </p:cNvSpPr>
          <p:nvPr>
            <p:ph idx="1"/>
          </p:nvPr>
        </p:nvSpPr>
        <p:spPr>
          <a:xfrm>
            <a:off x="747587" y="3495951"/>
            <a:ext cx="8853615" cy="2619839"/>
          </a:xfrm>
        </p:spPr>
        <p:txBody>
          <a:bodyPr anchor="ctr">
            <a:normAutofit/>
          </a:bodyPr>
          <a:lstStyle/>
          <a:p>
            <a:pPr marL="0" indent="0">
              <a:buNone/>
            </a:pPr>
            <a:r>
              <a:rPr lang="fr-FR" sz="2400" dirty="0"/>
              <a:t>Les effets d'un traumatisme peuvent être ressentis au fil des ans. Cependant, il y a de l'espoir si la victime utilise des ressources spirituelles et professionnelles. Bien que de nombreux cas nécessitent du personnel spécialisé pour le traitement, des personnes aimantes, attentionnées et empathiques peuvent apporter un soutien considérable.</a:t>
            </a:r>
            <a:endParaRPr lang="en-US" sz="2400" dirty="0"/>
          </a:p>
          <a:p>
            <a:pPr marL="0" indent="0" algn="ctr">
              <a:lnSpc>
                <a:spcPct val="100000"/>
              </a:lnSpc>
              <a:buNone/>
            </a:pPr>
            <a:endParaRPr lang="en-US" sz="2400" dirty="0"/>
          </a:p>
        </p:txBody>
      </p:sp>
    </p:spTree>
    <p:extLst>
      <p:ext uri="{BB962C8B-B14F-4D97-AF65-F5344CB8AC3E}">
        <p14:creationId xmlns:p14="http://schemas.microsoft.com/office/powerpoint/2010/main" val="2852902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0358BF71-C7D0-DB4F-A23E-764278FEDA1F}"/>
              </a:ext>
            </a:extLst>
          </p:cNvPr>
          <p:cNvPicPr>
            <a:picLocks noChangeAspect="1"/>
          </p:cNvPicPr>
          <p:nvPr/>
        </p:nvPicPr>
        <p:blipFill rotWithShape="1">
          <a:blip r:embed="rId3"/>
          <a:srcRect b="25000"/>
          <a:stretch/>
        </p:blipFill>
        <p:spPr>
          <a:xfrm>
            <a:off x="0" y="-41407"/>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 xmlns:a16="http://schemas.microsoft.com/office/drawing/2014/main" id="{673670B1-9898-934C-A93B-A580D7D5C9BB}"/>
              </a:ext>
            </a:extLst>
          </p:cNvPr>
          <p:cNvSpPr>
            <a:spLocks noGrp="1"/>
          </p:cNvSpPr>
          <p:nvPr>
            <p:ph type="title"/>
          </p:nvPr>
        </p:nvSpPr>
        <p:spPr>
          <a:xfrm>
            <a:off x="709448" y="1913950"/>
            <a:ext cx="4204137" cy="1342754"/>
          </a:xfrm>
        </p:spPr>
        <p:txBody>
          <a:bodyPr>
            <a:normAutofit/>
          </a:bodyPr>
          <a:lstStyle/>
          <a:p>
            <a:pPr algn="ctr"/>
            <a:endParaRPr lang="en-US" sz="3600" dirty="0"/>
          </a:p>
        </p:txBody>
      </p:sp>
      <p:cxnSp>
        <p:nvCxnSpPr>
          <p:cNvPr id="11" name="Straight Connector 10">
            <a:extLst>
              <a:ext uri="{FF2B5EF4-FFF2-40B4-BE49-F238E27FC236}">
                <a16:creationId xmlns="" xmlns:a16="http://schemas.microsoft.com/office/drawing/2014/main" id="{20E3A342-4D61-4E3F-AF90-1AB42AEB96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8D5E9924-3CF3-BF43-B1D1-25AAD95D2B79}"/>
              </a:ext>
            </a:extLst>
          </p:cNvPr>
          <p:cNvSpPr>
            <a:spLocks noGrp="1"/>
          </p:cNvSpPr>
          <p:nvPr>
            <p:ph idx="1"/>
          </p:nvPr>
        </p:nvSpPr>
        <p:spPr>
          <a:xfrm>
            <a:off x="422061" y="3402454"/>
            <a:ext cx="9701649" cy="2700273"/>
          </a:xfrm>
        </p:spPr>
        <p:txBody>
          <a:bodyPr anchor="ctr">
            <a:normAutofit/>
          </a:bodyPr>
          <a:lstStyle/>
          <a:p>
            <a:pPr marL="0" indent="0" algn="ctr">
              <a:buNone/>
            </a:pPr>
            <a:r>
              <a:rPr lang="fr-FR" sz="3200" dirty="0" smtClean="0"/>
              <a:t>IL EXISTE QUELQUES MOYENS POUR AIDER LES GENS À </a:t>
            </a:r>
            <a:r>
              <a:rPr lang="fr-FR" sz="3200" b="1" dirty="0" smtClean="0">
                <a:solidFill>
                  <a:srgbClr val="CE225D"/>
                </a:solidFill>
              </a:rPr>
              <a:t>SURMONTER LEURS TRAUMATISMES ET </a:t>
            </a:r>
          </a:p>
          <a:p>
            <a:pPr marL="0" indent="0" algn="ctr">
              <a:buNone/>
            </a:pPr>
            <a:r>
              <a:rPr lang="fr-FR" sz="3200" b="1" dirty="0" smtClean="0">
                <a:solidFill>
                  <a:srgbClr val="CE225D"/>
                </a:solidFill>
              </a:rPr>
              <a:t>À RENFORCER LEUR RÉSILIENCE :</a:t>
            </a:r>
            <a:endParaRPr lang="en-US" sz="3200" b="1" dirty="0">
              <a:solidFill>
                <a:srgbClr val="CE225D"/>
              </a:solidFill>
              <a:latin typeface="Avenir Next" panose="020B0503020202020204" pitchFamily="34" charset="0"/>
            </a:endParaRPr>
          </a:p>
        </p:txBody>
      </p:sp>
    </p:spTree>
    <p:extLst>
      <p:ext uri="{BB962C8B-B14F-4D97-AF65-F5344CB8AC3E}">
        <p14:creationId xmlns:p14="http://schemas.microsoft.com/office/powerpoint/2010/main" val="3567156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outdoor object&#10;&#10;Description automatically generated">
            <a:extLst>
              <a:ext uri="{FF2B5EF4-FFF2-40B4-BE49-F238E27FC236}">
                <a16:creationId xmlns="" xmlns:a16="http://schemas.microsoft.com/office/drawing/2014/main" id="{A8759DB7-4CE8-A34F-AE2F-0F7BBF15E499}"/>
              </a:ext>
            </a:extLst>
          </p:cNvPr>
          <p:cNvPicPr>
            <a:picLocks noChangeAspect="1"/>
          </p:cNvPicPr>
          <p:nvPr/>
        </p:nvPicPr>
        <p:blipFill rotWithShape="1">
          <a:blip r:embed="rId3"/>
          <a:srcRect b="25000"/>
          <a:stretch/>
        </p:blipFill>
        <p:spPr>
          <a:xfrm>
            <a:off x="-1" y="10"/>
            <a:ext cx="12192000" cy="6857990"/>
          </a:xfrm>
          <a:prstGeom prst="rect">
            <a:avLst/>
          </a:prstGeom>
        </p:spPr>
      </p:pic>
      <p:sp>
        <p:nvSpPr>
          <p:cNvPr id="9"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 xmlns:a16="http://schemas.microsoft.com/office/drawing/2014/main" id="{48AB257E-920E-E647-A983-52C45A44C5E7}"/>
              </a:ext>
            </a:extLst>
          </p:cNvPr>
          <p:cNvSpPr>
            <a:spLocks noGrp="1"/>
          </p:cNvSpPr>
          <p:nvPr>
            <p:ph type="title"/>
          </p:nvPr>
        </p:nvSpPr>
        <p:spPr>
          <a:xfrm>
            <a:off x="709448" y="1913950"/>
            <a:ext cx="4204137" cy="1342754"/>
          </a:xfrm>
        </p:spPr>
        <p:txBody>
          <a:bodyPr>
            <a:normAutofit/>
          </a:bodyPr>
          <a:lstStyle/>
          <a:p>
            <a:pPr algn="ctr"/>
            <a:endParaRPr lang="en-US" sz="3600"/>
          </a:p>
        </p:txBody>
      </p:sp>
      <p:cxnSp>
        <p:nvCxnSpPr>
          <p:cNvPr id="11" name="Straight Connector 10">
            <a:extLst>
              <a:ext uri="{FF2B5EF4-FFF2-40B4-BE49-F238E27FC236}">
                <a16:creationId xmlns="" xmlns:a16="http://schemas.microsoft.com/office/drawing/2014/main" id="{20E3A342-4D61-4E3F-AF90-1AB42AEB96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BEF74F52-052F-7849-BD20-96464FD4924D}"/>
              </a:ext>
            </a:extLst>
          </p:cNvPr>
          <p:cNvSpPr>
            <a:spLocks noGrp="1"/>
          </p:cNvSpPr>
          <p:nvPr>
            <p:ph idx="1"/>
          </p:nvPr>
        </p:nvSpPr>
        <p:spPr>
          <a:xfrm>
            <a:off x="342634" y="3561266"/>
            <a:ext cx="9637387" cy="3179169"/>
          </a:xfrm>
        </p:spPr>
        <p:txBody>
          <a:bodyPr anchor="ctr">
            <a:normAutofit lnSpcReduction="10000"/>
          </a:bodyPr>
          <a:lstStyle/>
          <a:p>
            <a:r>
              <a:rPr lang="fr-FR" sz="2400" b="1" dirty="0" smtClean="0">
                <a:solidFill>
                  <a:srgbClr val="CE225D"/>
                </a:solidFill>
              </a:rPr>
              <a:t>Enseigner </a:t>
            </a:r>
            <a:r>
              <a:rPr lang="fr-FR" sz="2400" b="1" dirty="0">
                <a:solidFill>
                  <a:srgbClr val="CE225D"/>
                </a:solidFill>
              </a:rPr>
              <a:t>aux victimes les signes et symptômes post-traumatismes et offrir une vision optimiste. </a:t>
            </a:r>
            <a:r>
              <a:rPr lang="fr-FR" sz="2400" dirty="0"/>
              <a:t>Cela les rassurera de savoir que leur problème est connu, que d'autres l'ont vécu et qu'il existe une issue. Cela les aidera à envisager des perspectives optimistes, ce qui constitue un facteur de rétablissement considérable.</a:t>
            </a:r>
            <a:endParaRPr lang="en-US" sz="2400" dirty="0"/>
          </a:p>
          <a:p>
            <a:r>
              <a:rPr lang="fr-FR" sz="2400" b="1" dirty="0" smtClean="0">
                <a:solidFill>
                  <a:srgbClr val="CE225D"/>
                </a:solidFill>
              </a:rPr>
              <a:t>Travailler </a:t>
            </a:r>
            <a:r>
              <a:rPr lang="fr-FR" sz="2400" b="1" dirty="0">
                <a:solidFill>
                  <a:srgbClr val="CE225D"/>
                </a:solidFill>
              </a:rPr>
              <a:t>avec de petits groupes, en particulier des enfants. </a:t>
            </a:r>
            <a:r>
              <a:rPr lang="fr-FR" sz="2400" dirty="0"/>
              <a:t>Réunir cinq ou six jeunes pour partager leur expérience, leur donner des idées et leur apprendre des comportements sains, a été bénéfique à l’école et dans la communauté.</a:t>
            </a:r>
            <a:endParaRPr lang="en-US" sz="2400" dirty="0"/>
          </a:p>
          <a:p>
            <a:pPr>
              <a:lnSpc>
                <a:spcPct val="100000"/>
              </a:lnSpc>
            </a:pPr>
            <a:endParaRPr lang="en-US" sz="2400" dirty="0"/>
          </a:p>
        </p:txBody>
      </p:sp>
    </p:spTree>
    <p:extLst>
      <p:ext uri="{BB962C8B-B14F-4D97-AF65-F5344CB8AC3E}">
        <p14:creationId xmlns:p14="http://schemas.microsoft.com/office/powerpoint/2010/main" val="2942808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2525</Words>
  <Application>Microsoft Macintosh PowerPoint</Application>
  <PresentationFormat>Custom</PresentationFormat>
  <Paragraphs>112</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Du traumatisme à la résilience  DR. JULIAN MELGOSA DIRECTEUR ASSOCIÉ À L’ÉDUCATION À LA CONFÉRENCE GÉNÉRALE  </vt:lpstr>
      <vt:lpstr>PowerPoint Presentation</vt:lpstr>
      <vt:lpstr>PowerPoint Presentation</vt:lpstr>
      <vt:lpstr>PowerPoint Presentation</vt:lpstr>
      <vt:lpstr>LE TROUBLE DE STRESS POST-TRAUMATIQUE</vt:lpstr>
      <vt:lpstr>COMMENT APPORTER DU SOUTIEN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 RELIGION</vt:lpstr>
      <vt:lpstr>LA BIBLE</vt:lpstr>
      <vt:lpstr>LA BIBLE</vt:lpstr>
      <vt:lpstr>LA BIBLE</vt:lpstr>
      <vt:lpstr>LA BIBLE</vt:lpstr>
      <vt:lpstr>LA BIBLE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Trauma  to Resilience BY DR. JULIAN MELGOSA GENERAL CONFERENCE EDUCATION ASSOCIATE DIRECTOR </dc:title>
  <dc:creator>Arrais, Raquel</dc:creator>
  <cp:lastModifiedBy>Valérie Moorooven</cp:lastModifiedBy>
  <cp:revision>10</cp:revision>
  <dcterms:created xsi:type="dcterms:W3CDTF">2019-03-25T20:56:13Z</dcterms:created>
  <dcterms:modified xsi:type="dcterms:W3CDTF">2019-05-27T18:40:45Z</dcterms:modified>
</cp:coreProperties>
</file>